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91" r:id="rId3"/>
    <p:sldId id="294" r:id="rId4"/>
    <p:sldId id="333" r:id="rId5"/>
    <p:sldId id="295" r:id="rId6"/>
    <p:sldId id="343" r:id="rId7"/>
    <p:sldId id="344" r:id="rId8"/>
    <p:sldId id="346" r:id="rId9"/>
    <p:sldId id="338" r:id="rId10"/>
    <p:sldId id="347" r:id="rId11"/>
    <p:sldId id="342" r:id="rId12"/>
    <p:sldId id="335" r:id="rId13"/>
    <p:sldId id="30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740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429" autoAdjust="0"/>
  </p:normalViewPr>
  <p:slideViewPr>
    <p:cSldViewPr showGuides="1">
      <p:cViewPr>
        <p:scale>
          <a:sx n="75" d="100"/>
          <a:sy n="75" d="100"/>
        </p:scale>
        <p:origin x="1950" y="894"/>
      </p:cViewPr>
      <p:guideLst>
        <p:guide orient="horz" pos="1570"/>
        <p:guide pos="325"/>
        <p:guide pos="7401"/>
        <p:guide pos="3840"/>
        <p:guide orient="horz" pos="40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44013C-7378-DC31-F4ED-B46CA8F56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B76F071-3481-0CC2-1BB9-C4D9A74B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1B610C4-EDCA-811A-CF06-40D184F4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5FDF065-82AC-E640-093E-9FEA2942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DE5C52C-1AEA-EBB1-9B82-84E44E1F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77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0224B62-1CCE-2109-890A-B8A14002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C1D3EBD-0EDF-09DA-C673-5761B13D4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A7A4A84-E915-4790-C063-9137D31C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A44CC9E-ECCD-1907-FBDB-4E99CB56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345CFEB-E7E9-1965-A08E-C58CEB0A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4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27F9625E-D84F-A608-2BF0-57CE6EC9F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4E5686C-6158-23F3-8F8E-E4C40CA08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D42BFE3-F9DD-C38D-29D5-82E06B6A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5B9B458-CCEE-F954-78F1-B71BB152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F3ACFE7-3E2F-8807-4905-2E7642B0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E8E3A2E-1BAF-46D3-7BEB-B138289565DE}"/>
              </a:ext>
            </a:extLst>
          </p:cNvPr>
          <p:cNvSpPr/>
          <p:nvPr userDrawn="1"/>
        </p:nvSpPr>
        <p:spPr>
          <a:xfrm>
            <a:off x="0" y="229568"/>
            <a:ext cx="12192000" cy="312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2F73F9E-8D1A-CE6F-F02E-4A2C485B307D}"/>
              </a:ext>
            </a:extLst>
          </p:cNvPr>
          <p:cNvSpPr txBox="1"/>
          <p:nvPr userDrawn="1"/>
        </p:nvSpPr>
        <p:spPr>
          <a:xfrm>
            <a:off x="7635810" y="6601849"/>
            <a:ext cx="346392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2024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년도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프로젝트평가 훈련기관 신청안내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DD8DCB8-9B75-7CF9-7713-9B5345DBB23B}"/>
              </a:ext>
            </a:extLst>
          </p:cNvPr>
          <p:cNvSpPr txBox="1"/>
          <p:nvPr userDrawn="1"/>
        </p:nvSpPr>
        <p:spPr>
          <a:xfrm>
            <a:off x="9005162" y="6594154"/>
            <a:ext cx="275499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1" hangingPunct="1"/>
            <a:fld id="{5426B8F6-3B26-4B2F-9C3C-1E76C1EF5307}" type="slidenum">
              <a:rPr lang="ko-KR" altLang="en-US" sz="10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n-cs"/>
              </a:rPr>
              <a:pPr marL="0" algn="r" defTabSz="914400" rtl="0" eaLnBrk="1" latinLnBrk="1" hangingPunct="1"/>
              <a:t>‹#›</a:t>
            </a:fld>
            <a:endParaRPr lang="ko-KR" altLang="en-US" sz="10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8308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10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4EDB432-EAD5-0CA6-D965-3752DE0A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025EC77-7408-6520-DCAF-3C9B1B79D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93DAE9B-E46C-F5BE-645F-D6291220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A687A4E-3016-B306-CD2F-AFDD977E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9B4D866-21EF-2E55-3B47-B360DCA5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2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2E0473F-A5C5-5C8C-4FD2-D1DBD8BC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9EF7B6A-6A80-1816-89F7-DCEEC7216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8356DF7-BB7A-5D84-C7A2-EA89039F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437239-72B5-86D6-735B-8518AFB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1421596-53F4-89AF-FAB9-074AB8F9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9A0FD40-CBE2-BC63-8E2D-B448DBB0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BE86938-4402-AE48-3657-90C063A48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CC3CA31-F616-786B-7DA2-660650A1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D906531-4539-559E-95E1-731FCC35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AF6AF8E-3176-55EB-B7B1-C7C34182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E228E95-121C-6FB7-E60F-817D9088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6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8A25C6-60CB-64C6-7657-0DC50FA6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BE0342A-6E03-4A86-7563-24A881B6B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A5125C8-EF47-0BBD-133E-858DE0B30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4E31DF1A-A24A-9645-0BD2-FE2B27792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5900A206-5CE6-11EE-BDA7-390D85C8D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B3A2E132-BFCA-FAF5-53F0-A1D388FA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F9464187-404B-176C-CDC6-2836B4DD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8DD2E746-A421-B21D-E16E-06D48764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40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C748684-EA1E-6FC0-148A-F24EE687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399319F2-5E8B-FB8E-1859-85138954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E6501846-9DA8-CC3F-B17F-9D8073F5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28BCA64-4FC8-4CF4-55BB-CF4FBB37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0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D497D02B-85D1-121E-41B2-25E146AA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66C24959-43CE-0F3B-D945-976A7540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0C0E18F8-7AE0-0A54-625B-105AC7CD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7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1D68DC-72E3-4FF1-D019-E81F30077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36C3084-BFA0-C0D0-5B0B-79D12AC6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10468EC-D5A6-7D0F-138F-2490D46CA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9930B80-8225-BAAF-3C4A-A30DA789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7FE4298-D6F6-5261-B063-6B445A63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931DBFA-CEE3-843C-9743-B9DB0D61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2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22007E0-7B9A-3FEE-94D8-8EB9D29A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03CBC970-BA98-05D5-4501-CC3D119A5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CBF5971-8BB5-D74E-D6A1-055291CB4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D59E5CA-476A-B8E2-8D9F-D1705BE8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99DDE8B-9AAF-CEEA-D986-698DF506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BA2EBFF-5594-6173-C36D-B41307CC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6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C5A77C7-A655-F1A4-880A-C617304A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8D0EEBC-2EED-2FC9-65F6-082EEBC4A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8FCCA73-267C-FD7A-C97B-001EC7FC7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245E4-741B-46A9-94D1-0E241DD65ACD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861153F-6875-29FF-F12F-3F96ADD65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2AB6F47-B663-25BC-D896-1BCD76A3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7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7.png"/><Relationship Id="rId18" Type="http://schemas.openxmlformats.org/officeDocument/2006/relationships/image" Target="../media/image47.svg"/><Relationship Id="rId3" Type="http://schemas.openxmlformats.org/officeDocument/2006/relationships/image" Target="../media/image32.svg"/><Relationship Id="rId7" Type="http://schemas.openxmlformats.org/officeDocument/2006/relationships/image" Target="../media/image4.png"/><Relationship Id="rId12" Type="http://schemas.openxmlformats.org/officeDocument/2006/relationships/image" Target="../media/image41.sv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34.svg"/><Relationship Id="rId15" Type="http://schemas.openxmlformats.org/officeDocument/2006/relationships/image" Target="../media/image8.png"/><Relationship Id="rId10" Type="http://schemas.openxmlformats.org/officeDocument/2006/relationships/image" Target="../media/image39.sv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4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1.svg"/><Relationship Id="rId7" Type="http://schemas.openxmlformats.org/officeDocument/2006/relationships/image" Target="../media/image3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1.svg"/><Relationship Id="rId7" Type="http://schemas.openxmlformats.org/officeDocument/2006/relationships/image" Target="../media/image3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36.png"/><Relationship Id="rId5" Type="http://schemas.openxmlformats.org/officeDocument/2006/relationships/image" Target="../media/image61.svg"/><Relationship Id="rId10" Type="http://schemas.openxmlformats.org/officeDocument/2006/relationships/hyperlink" Target="https://auroraplus-3fc8e.web.app/" TargetMode="External"/><Relationship Id="rId9" Type="http://schemas.openxmlformats.org/officeDocument/2006/relationships/image" Target="../media/image3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7.svg"/><Relationship Id="rId3" Type="http://schemas.openxmlformats.org/officeDocument/2006/relationships/image" Target="../media/image61.svg"/><Relationship Id="rId7" Type="http://schemas.openxmlformats.org/officeDocument/2006/relationships/image" Target="../media/image121.svg"/><Relationship Id="rId12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28.png"/><Relationship Id="rId5" Type="http://schemas.openxmlformats.org/officeDocument/2006/relationships/image" Target="../media/image119.svg"/><Relationship Id="rId10" Type="http://schemas.openxmlformats.org/officeDocument/2006/relationships/image" Target="../media/image123.svg"/><Relationship Id="rId4" Type="http://schemas.openxmlformats.org/officeDocument/2006/relationships/image" Target="../media/image39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7.svg"/><Relationship Id="rId18" Type="http://schemas.openxmlformats.org/officeDocument/2006/relationships/image" Target="../media/image17.png"/><Relationship Id="rId3" Type="http://schemas.openxmlformats.org/officeDocument/2006/relationships/image" Target="../media/image32.svg"/><Relationship Id="rId21" Type="http://schemas.openxmlformats.org/officeDocument/2006/relationships/image" Target="../media/image59.svg"/><Relationship Id="rId7" Type="http://schemas.openxmlformats.org/officeDocument/2006/relationships/image" Target="../media/image51.svg"/><Relationship Id="rId12" Type="http://schemas.openxmlformats.org/officeDocument/2006/relationships/image" Target="../media/image14.png"/><Relationship Id="rId17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5" Type="http://schemas.openxmlformats.org/officeDocument/2006/relationships/image" Target="../media/image9.svg"/><Relationship Id="rId10" Type="http://schemas.openxmlformats.org/officeDocument/2006/relationships/image" Target="../media/image13.png"/><Relationship Id="rId19" Type="http://schemas.openxmlformats.org/officeDocument/2006/relationships/image" Target="../media/image13.svg"/><Relationship Id="rId4" Type="http://schemas.openxmlformats.org/officeDocument/2006/relationships/image" Target="../media/image10.png"/><Relationship Id="rId9" Type="http://schemas.openxmlformats.org/officeDocument/2006/relationships/image" Target="../media/image53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25.png"/><Relationship Id="rId18" Type="http://schemas.openxmlformats.org/officeDocument/2006/relationships/image" Target="../media/image32.svg"/><Relationship Id="rId3" Type="http://schemas.openxmlformats.org/officeDocument/2006/relationships/image" Target="../media/image61.svg"/><Relationship Id="rId21" Type="http://schemas.openxmlformats.org/officeDocument/2006/relationships/image" Target="../media/image28.png"/><Relationship Id="rId7" Type="http://schemas.openxmlformats.org/officeDocument/2006/relationships/image" Target="../media/image22.png"/><Relationship Id="rId12" Type="http://schemas.openxmlformats.org/officeDocument/2006/relationships/image" Target="../media/image70.svg"/><Relationship Id="rId17" Type="http://schemas.openxmlformats.org/officeDocument/2006/relationships/image" Target="../media/image1.png"/><Relationship Id="rId2" Type="http://schemas.openxmlformats.org/officeDocument/2006/relationships/image" Target="../media/image19.png"/><Relationship Id="rId16" Type="http://schemas.openxmlformats.org/officeDocument/2006/relationships/image" Target="../media/image74.svg"/><Relationship Id="rId20" Type="http://schemas.openxmlformats.org/officeDocument/2006/relationships/image" Target="../media/image76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sv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openxmlformats.org/officeDocument/2006/relationships/image" Target="../media/image37.svg"/><Relationship Id="rId10" Type="http://schemas.openxmlformats.org/officeDocument/2006/relationships/image" Target="../media/image68.svg"/><Relationship Id="rId19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image" Target="../media/image72.svg"/><Relationship Id="rId2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26" Type="http://schemas.openxmlformats.org/officeDocument/2006/relationships/image" Target="../media/image22.png"/><Relationship Id="rId3" Type="http://schemas.openxmlformats.org/officeDocument/2006/relationships/image" Target="../media/image61.svg"/><Relationship Id="rId7" Type="http://schemas.openxmlformats.org/officeDocument/2006/relationships/image" Target="../media/image29.png"/><Relationship Id="rId25" Type="http://schemas.openxmlformats.org/officeDocument/2006/relationships/image" Target="../media/image37.svg"/><Relationship Id="rId2" Type="http://schemas.openxmlformats.org/officeDocument/2006/relationships/image" Target="../media/image19.png"/><Relationship Id="rId29" Type="http://schemas.openxmlformats.org/officeDocument/2006/relationships/image" Target="../media/image94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svg"/><Relationship Id="rId5" Type="http://schemas.openxmlformats.org/officeDocument/2006/relationships/image" Target="../media/image21.png"/><Relationship Id="rId28" Type="http://schemas.openxmlformats.org/officeDocument/2006/relationships/image" Target="../media/image30.png"/><Relationship Id="rId10" Type="http://schemas.openxmlformats.org/officeDocument/2006/relationships/image" Target="../media/image4.png"/><Relationship Id="rId4" Type="http://schemas.openxmlformats.org/officeDocument/2006/relationships/image" Target="../media/image20.png"/><Relationship Id="rId9" Type="http://schemas.openxmlformats.org/officeDocument/2006/relationships/image" Target="../media/image28.png"/><Relationship Id="rId27" Type="http://schemas.openxmlformats.org/officeDocument/2006/relationships/image" Target="../media/image6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1.svg"/><Relationship Id="rId7" Type="http://schemas.openxmlformats.org/officeDocument/2006/relationships/image" Target="../media/image9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37.svg"/><Relationship Id="rId10" Type="http://schemas.openxmlformats.org/officeDocument/2006/relationships/image" Target="../media/image4.png"/><Relationship Id="rId4" Type="http://schemas.openxmlformats.org/officeDocument/2006/relationships/image" Target="../media/image26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1.svg"/><Relationship Id="rId7" Type="http://schemas.openxmlformats.org/officeDocument/2006/relationships/image" Target="../media/image3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7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1.svg"/><Relationship Id="rId7" Type="http://schemas.openxmlformats.org/officeDocument/2006/relationships/image" Target="../media/image3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1.svg"/><Relationship Id="rId7" Type="http://schemas.openxmlformats.org/officeDocument/2006/relationships/image" Target="../media/image3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래픽 40">
            <a:extLst>
              <a:ext uri="{FF2B5EF4-FFF2-40B4-BE49-F238E27FC236}">
                <a16:creationId xmlns:a16="http://schemas.microsoft.com/office/drawing/2014/main" xmlns="" id="{377B7F54-DA4F-B3D9-04F9-D2EBDE1BC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xmlns="" id="{74114B4B-F496-60FE-9596-E6AE560E9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t="37985" r="48349"/>
          <a:stretch/>
        </p:blipFill>
        <p:spPr>
          <a:xfrm>
            <a:off x="10333589" y="-1"/>
            <a:ext cx="1858411" cy="21702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6BB7F9CF-D2E8-11E8-C21E-3BFA51F0BBAB}"/>
              </a:ext>
            </a:extLst>
          </p:cNvPr>
          <p:cNvGrpSpPr/>
          <p:nvPr/>
        </p:nvGrpSpPr>
        <p:grpSpPr>
          <a:xfrm>
            <a:off x="4367809" y="1370504"/>
            <a:ext cx="7115886" cy="1177898"/>
            <a:chOff x="6747213" y="1370504"/>
            <a:chExt cx="4736481" cy="11778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A829A270-96EA-F97C-E5A6-A95390C1A2BA}"/>
                </a:ext>
              </a:extLst>
            </p:cNvPr>
            <p:cNvSpPr txBox="1"/>
            <p:nvPr/>
          </p:nvSpPr>
          <p:spPr>
            <a:xfrm>
              <a:off x="6784188" y="1370504"/>
              <a:ext cx="2948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이젠아카데미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훈련기관명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673C8D9-CE6D-AA17-08C5-62EEC7375D4E}"/>
                </a:ext>
              </a:extLst>
            </p:cNvPr>
            <p:cNvSpPr txBox="1"/>
            <p:nvPr/>
          </p:nvSpPr>
          <p:spPr>
            <a:xfrm>
              <a:off x="6747213" y="1809738"/>
              <a:ext cx="4736481" cy="738664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팀 </a:t>
              </a:r>
              <a:r>
                <a:rPr lang="ko-KR" altLang="en-US" sz="48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염탐꾼</a:t>
              </a:r>
              <a:r>
                <a:rPr lang="en-US" altLang="ko-KR" sz="4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4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Aurora+</a:t>
              </a:r>
              <a:endParaRPr lang="ko-KR" altLang="en-US" sz="4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C6A9F18-1841-DEC0-E8F7-05B5795B476E}"/>
              </a:ext>
            </a:extLst>
          </p:cNvPr>
          <p:cNvSpPr txBox="1"/>
          <p:nvPr/>
        </p:nvSpPr>
        <p:spPr>
          <a:xfrm>
            <a:off x="0" y="0"/>
            <a:ext cx="12192000" cy="430886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spc="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K-Digital Training</a:t>
            </a:r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77676DE3-7328-57E8-8B39-BD8F02E8E18B}"/>
              </a:ext>
            </a:extLst>
          </p:cNvPr>
          <p:cNvGrpSpPr/>
          <p:nvPr/>
        </p:nvGrpSpPr>
        <p:grpSpPr>
          <a:xfrm>
            <a:off x="8757764" y="6027409"/>
            <a:ext cx="2680001" cy="375740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xmlns="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xmlns="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3" name="그래픽 82">
            <a:extLst>
              <a:ext uri="{FF2B5EF4-FFF2-40B4-BE49-F238E27FC236}">
                <a16:creationId xmlns:a16="http://schemas.microsoft.com/office/drawing/2014/main" xmlns="" id="{C8CDCDEF-234C-3475-E28B-71872D494B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-160030" y="3915155"/>
            <a:ext cx="7469973" cy="3682727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xmlns="" id="{0D726EA1-BE16-120A-6ADB-5C5AB121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l="21662" t="1" b="17379"/>
          <a:stretch/>
        </p:blipFill>
        <p:spPr>
          <a:xfrm>
            <a:off x="0" y="1229667"/>
            <a:ext cx="6616357" cy="5641295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483AC635-D27B-44AF-C252-C231B6D1D76F}"/>
              </a:ext>
            </a:extLst>
          </p:cNvPr>
          <p:cNvGrpSpPr/>
          <p:nvPr/>
        </p:nvGrpSpPr>
        <p:grpSpPr>
          <a:xfrm>
            <a:off x="396381" y="2177346"/>
            <a:ext cx="1047217" cy="1047469"/>
            <a:chOff x="251139" y="1723399"/>
            <a:chExt cx="1047217" cy="104746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xmlns="" id="{A355785C-5147-8E5C-8C08-D78A66EB5980}"/>
                </a:ext>
              </a:extLst>
            </p:cNvPr>
            <p:cNvSpPr/>
            <p:nvPr/>
          </p:nvSpPr>
          <p:spPr>
            <a:xfrm>
              <a:off x="251139" y="1723399"/>
              <a:ext cx="1047217" cy="1047469"/>
            </a:xfrm>
            <a:custGeom>
              <a:avLst/>
              <a:gdLst>
                <a:gd name="connsiteX0" fmla="*/ 1047155 w 1047217"/>
                <a:gd name="connsiteY0" fmla="*/ 563441 h 1047469"/>
                <a:gd name="connsiteX1" fmla="*/ 1047155 w 1047217"/>
                <a:gd name="connsiteY1" fmla="*/ 483903 h 1047469"/>
                <a:gd name="connsiteX2" fmla="*/ 992095 w 1047217"/>
                <a:gd name="connsiteY2" fmla="*/ 428842 h 1047469"/>
                <a:gd name="connsiteX3" fmla="*/ 942257 w 1047217"/>
                <a:gd name="connsiteY3" fmla="*/ 428842 h 1047469"/>
                <a:gd name="connsiteX4" fmla="*/ 889651 w 1047217"/>
                <a:gd name="connsiteY4" fmla="*/ 391967 h 1047469"/>
                <a:gd name="connsiteX5" fmla="*/ 875555 w 1047217"/>
                <a:gd name="connsiteY5" fmla="*/ 356666 h 1047469"/>
                <a:gd name="connsiteX6" fmla="*/ 886127 w 1047217"/>
                <a:gd name="connsiteY6" fmla="*/ 295250 h 1047469"/>
                <a:gd name="connsiteX7" fmla="*/ 921995 w 1047217"/>
                <a:gd name="connsiteY7" fmla="*/ 259382 h 1047469"/>
                <a:gd name="connsiteX8" fmla="*/ 921995 w 1047217"/>
                <a:gd name="connsiteY8" fmla="*/ 181479 h 1047469"/>
                <a:gd name="connsiteX9" fmla="*/ 865739 w 1047217"/>
                <a:gd name="connsiteY9" fmla="*/ 125223 h 1047469"/>
                <a:gd name="connsiteX10" fmla="*/ 787836 w 1047217"/>
                <a:gd name="connsiteY10" fmla="*/ 125223 h 1047469"/>
                <a:gd name="connsiteX11" fmla="*/ 755870 w 1047217"/>
                <a:gd name="connsiteY11" fmla="*/ 157190 h 1047469"/>
                <a:gd name="connsiteX12" fmla="*/ 692692 w 1047217"/>
                <a:gd name="connsiteY12" fmla="*/ 167698 h 1047469"/>
                <a:gd name="connsiteX13" fmla="*/ 653866 w 1047217"/>
                <a:gd name="connsiteY13" fmla="*/ 150897 h 1047469"/>
                <a:gd name="connsiteX14" fmla="*/ 618439 w 1047217"/>
                <a:gd name="connsiteY14" fmla="*/ 99486 h 1047469"/>
                <a:gd name="connsiteX15" fmla="*/ 618439 w 1047217"/>
                <a:gd name="connsiteY15" fmla="*/ 55060 h 1047469"/>
                <a:gd name="connsiteX16" fmla="*/ 563378 w 1047217"/>
                <a:gd name="connsiteY16" fmla="*/ 0 h 1047469"/>
                <a:gd name="connsiteX17" fmla="*/ 483840 w 1047217"/>
                <a:gd name="connsiteY17" fmla="*/ 0 h 1047469"/>
                <a:gd name="connsiteX18" fmla="*/ 428779 w 1047217"/>
                <a:gd name="connsiteY18" fmla="*/ 55060 h 1047469"/>
                <a:gd name="connsiteX19" fmla="*/ 428779 w 1047217"/>
                <a:gd name="connsiteY19" fmla="*/ 95522 h 1047469"/>
                <a:gd name="connsiteX20" fmla="*/ 391904 w 1047217"/>
                <a:gd name="connsiteY20" fmla="*/ 147499 h 1047469"/>
                <a:gd name="connsiteX21" fmla="*/ 349555 w 1047217"/>
                <a:gd name="connsiteY21" fmla="*/ 164615 h 1047469"/>
                <a:gd name="connsiteX22" fmla="*/ 287636 w 1047217"/>
                <a:gd name="connsiteY22" fmla="*/ 153540 h 1047469"/>
                <a:gd name="connsiteX23" fmla="*/ 259382 w 1047217"/>
                <a:gd name="connsiteY23" fmla="*/ 125286 h 1047469"/>
                <a:gd name="connsiteX24" fmla="*/ 181479 w 1047217"/>
                <a:gd name="connsiteY24" fmla="*/ 125286 h 1047469"/>
                <a:gd name="connsiteX25" fmla="*/ 125223 w 1047217"/>
                <a:gd name="connsiteY25" fmla="*/ 181542 h 1047469"/>
                <a:gd name="connsiteX26" fmla="*/ 125223 w 1047217"/>
                <a:gd name="connsiteY26" fmla="*/ 259445 h 1047469"/>
                <a:gd name="connsiteX27" fmla="*/ 152785 w 1047217"/>
                <a:gd name="connsiteY27" fmla="*/ 287006 h 1047469"/>
                <a:gd name="connsiteX28" fmla="*/ 163734 w 1047217"/>
                <a:gd name="connsiteY28" fmla="*/ 349240 h 1047469"/>
                <a:gd name="connsiteX29" fmla="*/ 146052 w 1047217"/>
                <a:gd name="connsiteY29" fmla="*/ 392345 h 1047469"/>
                <a:gd name="connsiteX30" fmla="*/ 94201 w 1047217"/>
                <a:gd name="connsiteY30" fmla="*/ 428905 h 1047469"/>
                <a:gd name="connsiteX31" fmla="*/ 55060 w 1047217"/>
                <a:gd name="connsiteY31" fmla="*/ 428905 h 1047469"/>
                <a:gd name="connsiteX32" fmla="*/ 0 w 1047217"/>
                <a:gd name="connsiteY32" fmla="*/ 483965 h 1047469"/>
                <a:gd name="connsiteX33" fmla="*/ 0 w 1047217"/>
                <a:gd name="connsiteY33" fmla="*/ 563504 h 1047469"/>
                <a:gd name="connsiteX34" fmla="*/ 55060 w 1047217"/>
                <a:gd name="connsiteY34" fmla="*/ 618565 h 1047469"/>
                <a:gd name="connsiteX35" fmla="*/ 96781 w 1047217"/>
                <a:gd name="connsiteY35" fmla="*/ 618565 h 1047469"/>
                <a:gd name="connsiteX36" fmla="*/ 148254 w 1047217"/>
                <a:gd name="connsiteY36" fmla="*/ 654118 h 1047469"/>
                <a:gd name="connsiteX37" fmla="*/ 165748 w 1047217"/>
                <a:gd name="connsiteY37" fmla="*/ 694894 h 1047469"/>
                <a:gd name="connsiteX38" fmla="*/ 155239 w 1047217"/>
                <a:gd name="connsiteY38" fmla="*/ 758009 h 1047469"/>
                <a:gd name="connsiteX39" fmla="*/ 125223 w 1047217"/>
                <a:gd name="connsiteY39" fmla="*/ 788025 h 1047469"/>
                <a:gd name="connsiteX40" fmla="*/ 125223 w 1047217"/>
                <a:gd name="connsiteY40" fmla="*/ 865928 h 1047469"/>
                <a:gd name="connsiteX41" fmla="*/ 181479 w 1047217"/>
                <a:gd name="connsiteY41" fmla="*/ 922184 h 1047469"/>
                <a:gd name="connsiteX42" fmla="*/ 259382 w 1047217"/>
                <a:gd name="connsiteY42" fmla="*/ 922184 h 1047469"/>
                <a:gd name="connsiteX43" fmla="*/ 292733 w 1047217"/>
                <a:gd name="connsiteY43" fmla="*/ 888833 h 1047469"/>
                <a:gd name="connsiteX44" fmla="*/ 355218 w 1047217"/>
                <a:gd name="connsiteY44" fmla="*/ 878072 h 1047469"/>
                <a:gd name="connsiteX45" fmla="*/ 391149 w 1047217"/>
                <a:gd name="connsiteY45" fmla="*/ 892357 h 1047469"/>
                <a:gd name="connsiteX46" fmla="*/ 428779 w 1047217"/>
                <a:gd name="connsiteY46" fmla="*/ 943956 h 1047469"/>
                <a:gd name="connsiteX47" fmla="*/ 428779 w 1047217"/>
                <a:gd name="connsiteY47" fmla="*/ 992409 h 1047469"/>
                <a:gd name="connsiteX48" fmla="*/ 483840 w 1047217"/>
                <a:gd name="connsiteY48" fmla="*/ 1047470 h 1047469"/>
                <a:gd name="connsiteX49" fmla="*/ 563378 w 1047217"/>
                <a:gd name="connsiteY49" fmla="*/ 1047470 h 1047469"/>
                <a:gd name="connsiteX50" fmla="*/ 618439 w 1047217"/>
                <a:gd name="connsiteY50" fmla="*/ 992409 h 1047469"/>
                <a:gd name="connsiteX51" fmla="*/ 618439 w 1047217"/>
                <a:gd name="connsiteY51" fmla="*/ 939992 h 1047469"/>
                <a:gd name="connsiteX52" fmla="*/ 654621 w 1047217"/>
                <a:gd name="connsiteY52" fmla="*/ 888896 h 1047469"/>
                <a:gd name="connsiteX53" fmla="*/ 688853 w 1047217"/>
                <a:gd name="connsiteY53" fmla="*/ 874360 h 1047469"/>
                <a:gd name="connsiteX54" fmla="*/ 751024 w 1047217"/>
                <a:gd name="connsiteY54" fmla="*/ 885372 h 1047469"/>
                <a:gd name="connsiteX55" fmla="*/ 787899 w 1047217"/>
                <a:gd name="connsiteY55" fmla="*/ 922247 h 1047469"/>
                <a:gd name="connsiteX56" fmla="*/ 865802 w 1047217"/>
                <a:gd name="connsiteY56" fmla="*/ 922247 h 1047469"/>
                <a:gd name="connsiteX57" fmla="*/ 922058 w 1047217"/>
                <a:gd name="connsiteY57" fmla="*/ 865990 h 1047469"/>
                <a:gd name="connsiteX58" fmla="*/ 922058 w 1047217"/>
                <a:gd name="connsiteY58" fmla="*/ 788088 h 1047469"/>
                <a:gd name="connsiteX59" fmla="*/ 884428 w 1047217"/>
                <a:gd name="connsiteY59" fmla="*/ 750458 h 1047469"/>
                <a:gd name="connsiteX60" fmla="*/ 873290 w 1047217"/>
                <a:gd name="connsiteY60" fmla="*/ 688602 h 1047469"/>
                <a:gd name="connsiteX61" fmla="*/ 887511 w 1047217"/>
                <a:gd name="connsiteY61" fmla="*/ 654621 h 1047469"/>
                <a:gd name="connsiteX62" fmla="*/ 939803 w 1047217"/>
                <a:gd name="connsiteY62" fmla="*/ 618628 h 1047469"/>
                <a:gd name="connsiteX63" fmla="*/ 992158 w 1047217"/>
                <a:gd name="connsiteY63" fmla="*/ 618628 h 1047469"/>
                <a:gd name="connsiteX64" fmla="*/ 1047218 w 1047217"/>
                <a:gd name="connsiteY64" fmla="*/ 563567 h 104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47217" h="1047469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xmlns="" id="{4CF8A4C2-E2E9-4801-D878-CC415D2530BD}"/>
                </a:ext>
              </a:extLst>
            </p:cNvPr>
            <p:cNvSpPr/>
            <p:nvPr/>
          </p:nvSpPr>
          <p:spPr>
            <a:xfrm>
              <a:off x="575650" y="2048162"/>
              <a:ext cx="397819" cy="397819"/>
            </a:xfrm>
            <a:custGeom>
              <a:avLst/>
              <a:gdLst>
                <a:gd name="connsiteX0" fmla="*/ 397819 w 397819"/>
                <a:gd name="connsiteY0" fmla="*/ 198910 h 397819"/>
                <a:gd name="connsiteX1" fmla="*/ 198910 w 397819"/>
                <a:gd name="connsiteY1" fmla="*/ 397819 h 397819"/>
                <a:gd name="connsiteX2" fmla="*/ 0 w 397819"/>
                <a:gd name="connsiteY2" fmla="*/ 198910 h 397819"/>
                <a:gd name="connsiteX3" fmla="*/ 198910 w 397819"/>
                <a:gd name="connsiteY3" fmla="*/ 0 h 397819"/>
                <a:gd name="connsiteX4" fmla="*/ 397819 w 397819"/>
                <a:gd name="connsiteY4" fmla="*/ 198910 h 39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19" h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81" name="그래픽 80">
            <a:extLst>
              <a:ext uri="{FF2B5EF4-FFF2-40B4-BE49-F238E27FC236}">
                <a16:creationId xmlns:a16="http://schemas.microsoft.com/office/drawing/2014/main" xmlns="" id="{EB909586-6D08-0A01-846F-B0B934F70F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528896" y="5508981"/>
            <a:ext cx="335776" cy="335776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xmlns="" id="{5B98B6AA-191E-3F47-C5A2-7437B86608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919990" y="5818556"/>
            <a:ext cx="321625" cy="3216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7E940EE-9ABE-2A3B-7544-82A403E19450}"/>
              </a:ext>
            </a:extLst>
          </p:cNvPr>
          <p:cNvGrpSpPr/>
          <p:nvPr/>
        </p:nvGrpSpPr>
        <p:grpSpPr>
          <a:xfrm>
            <a:off x="6747213" y="3882051"/>
            <a:ext cx="5236249" cy="1700802"/>
            <a:chOff x="6768048" y="3882051"/>
            <a:chExt cx="5236249" cy="1700802"/>
          </a:xfrm>
        </p:grpSpPr>
        <p:pic>
          <p:nvPicPr>
            <p:cNvPr id="91" name="그래픽 90">
              <a:extLst>
                <a:ext uri="{FF2B5EF4-FFF2-40B4-BE49-F238E27FC236}">
                  <a16:creationId xmlns:a16="http://schemas.microsoft.com/office/drawing/2014/main" xmlns="" id="{A8FD9C56-2157-5E5A-A440-580466384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p:blipFill>
          <p:spPr>
            <a:xfrm flipV="1">
              <a:off x="6768048" y="3882051"/>
              <a:ext cx="1663769" cy="70499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EFFA678B-2EB1-169D-6EE4-F587EF397234}"/>
                </a:ext>
              </a:extLst>
            </p:cNvPr>
            <p:cNvSpPr txBox="1"/>
            <p:nvPr/>
          </p:nvSpPr>
          <p:spPr>
            <a:xfrm>
              <a:off x="6831823" y="4028125"/>
              <a:ext cx="5158567" cy="1015663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TEAM 1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ko-KR" altLang="en-US" sz="24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염탐꾼</a:t>
              </a:r>
              <a:endPara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염동훈</a:t>
              </a:r>
              <a:r>
                <a:rPr lang="en-US" altLang="ko-KR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박리아</a:t>
              </a:r>
              <a:r>
                <a:rPr lang="en-US" altLang="ko-KR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정보경</a:t>
              </a:r>
              <a:r>
                <a:rPr lang="en-US" altLang="ko-KR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양희진</a:t>
              </a:r>
              <a:r>
                <a:rPr lang="en-US" altLang="ko-KR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김지선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065ADEEF-A1EB-4A5E-B31D-2DD09939039D}"/>
                </a:ext>
              </a:extLst>
            </p:cNvPr>
            <p:cNvSpPr txBox="1"/>
            <p:nvPr/>
          </p:nvSpPr>
          <p:spPr>
            <a:xfrm>
              <a:off x="6845730" y="5121188"/>
              <a:ext cx="5158567" cy="461665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멘토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박세진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280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xmlns="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1" y="862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xmlns="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 smtClean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상세 페이지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xmlns="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②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모델 개요</a:t>
            </a: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xmlns="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xmlns="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l="-479" t="4986"/>
          <a:stretch/>
        </p:blipFill>
        <p:spPr>
          <a:xfrm>
            <a:off x="1009441" y="2114352"/>
            <a:ext cx="4905721" cy="453348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19199" y="2927982"/>
            <a:ext cx="4638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600" dirty="0" smtClean="0">
                <a:latin typeface="+mj-lt"/>
              </a:rPr>
              <a:t>react-query</a:t>
            </a:r>
            <a:r>
              <a:rPr lang="ko-KR" altLang="en-US" sz="1600" dirty="0" smtClean="0">
                <a:latin typeface="+mj-lt"/>
              </a:rPr>
              <a:t>를 써서 </a:t>
            </a:r>
            <a:r>
              <a:rPr lang="en-US" altLang="ko-KR" sz="1600" dirty="0" smtClean="0">
                <a:latin typeface="+mj-lt"/>
              </a:rPr>
              <a:t>TMDB </a:t>
            </a:r>
            <a:r>
              <a:rPr lang="ko-KR" altLang="en-US" sz="1600" dirty="0" smtClean="0">
                <a:latin typeface="+mj-lt"/>
              </a:rPr>
              <a:t>영화데이터 제공 사이트에서 영화 정보 및 리뷰를 가져옴</a:t>
            </a:r>
            <a:endParaRPr lang="en-US" altLang="ko-KR" sz="1600" dirty="0" smtClean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+mj-lt"/>
              </a:rPr>
              <a:t>2. react-</a:t>
            </a:r>
            <a:r>
              <a:rPr lang="en-US" altLang="ko-KR" sz="1600" dirty="0" err="1" smtClean="0">
                <a:latin typeface="+mj-lt"/>
              </a:rPr>
              <a:t>youtube</a:t>
            </a:r>
            <a:r>
              <a:rPr lang="ko-KR" altLang="en-US" sz="1600" dirty="0" smtClean="0">
                <a:latin typeface="+mj-lt"/>
              </a:rPr>
              <a:t>으로 </a:t>
            </a:r>
            <a:r>
              <a:rPr lang="ko-KR" altLang="en-US" sz="1600" dirty="0" err="1" smtClean="0">
                <a:latin typeface="+mj-lt"/>
              </a:rPr>
              <a:t>유튜브</a:t>
            </a:r>
            <a:r>
              <a:rPr lang="ko-KR" altLang="en-US" sz="1600" dirty="0" smtClean="0">
                <a:latin typeface="+mj-lt"/>
              </a:rPr>
              <a:t> 영상 데이터 출력</a:t>
            </a:r>
            <a:endParaRPr lang="en-US" altLang="ko-KR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90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xmlns="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xmlns="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검색 페이</a:t>
              </a:r>
              <a:r>
                <a:rPr lang="ko-KR" altLang="en-US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지</a:t>
              </a: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xmlns="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④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모델 평가 및 개선</a:t>
            </a: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xmlns="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xmlns="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l="54" t="1593" r="54" b="75376"/>
          <a:stretch/>
        </p:blipFill>
        <p:spPr>
          <a:xfrm>
            <a:off x="743615" y="2138684"/>
            <a:ext cx="6003727" cy="447878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104111" y="3395555"/>
            <a:ext cx="4638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600" dirty="0" smtClean="0">
                <a:latin typeface="+mj-lt"/>
              </a:rPr>
              <a:t>react-query</a:t>
            </a:r>
            <a:r>
              <a:rPr lang="ko-KR" altLang="en-US" sz="1600" dirty="0" smtClean="0">
                <a:latin typeface="+mj-lt"/>
              </a:rPr>
              <a:t>를 써서 </a:t>
            </a:r>
            <a:r>
              <a:rPr lang="en-US" altLang="ko-KR" sz="1600" dirty="0" smtClean="0">
                <a:latin typeface="+mj-lt"/>
              </a:rPr>
              <a:t>TMDB </a:t>
            </a:r>
            <a:r>
              <a:rPr lang="ko-KR" altLang="en-US" sz="1600" dirty="0" smtClean="0">
                <a:latin typeface="+mj-lt"/>
              </a:rPr>
              <a:t>영화 데이터 제공 사이트에서 검색된 영화 정보를 가져옴</a:t>
            </a:r>
            <a:endParaRPr lang="en-US" altLang="ko-KR" sz="1600" dirty="0" smtClean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+mj-lt"/>
              </a:rPr>
              <a:t>2. </a:t>
            </a:r>
            <a:r>
              <a:rPr lang="ko-KR" altLang="en-US" sz="1600" dirty="0" smtClean="0">
                <a:latin typeface="+mj-lt"/>
              </a:rPr>
              <a:t>정렬 필터기능 구현</a:t>
            </a:r>
            <a:endParaRPr lang="en-US" altLang="ko-KR" sz="1600" dirty="0" smtClean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+mj-lt"/>
              </a:rPr>
              <a:t>3. </a:t>
            </a:r>
            <a:r>
              <a:rPr lang="ko-KR" altLang="en-US" sz="1600" dirty="0" smtClean="0">
                <a:latin typeface="+mj-lt"/>
              </a:rPr>
              <a:t>시간 계산 함수 구현</a:t>
            </a:r>
            <a:endParaRPr lang="en-US" altLang="ko-KR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46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xmlns="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324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xmlns="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훈련생 발표 영상이 아닌 세부 기능 소개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화면 구동 및 기능 동작 여부 시연영상으로 제작한다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xmlns="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447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⑤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시연 동영상</a:t>
            </a: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xmlns="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xmlns="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3937985" y="2150430"/>
            <a:ext cx="3629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10"/>
              </a:rPr>
              <a:t>https://auroraplus-3fc8e.web.app</a:t>
            </a:r>
            <a:endParaRPr lang="ko-KR" altLang="en-US" b="1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1"/>
          <a:srcRect t="2756" r="223" b="64780"/>
          <a:stretch/>
        </p:blipFill>
        <p:spPr>
          <a:xfrm>
            <a:off x="3122169" y="2769964"/>
            <a:ext cx="5947663" cy="33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4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래픽 60">
            <a:extLst>
              <a:ext uri="{FF2B5EF4-FFF2-40B4-BE49-F238E27FC236}">
                <a16:creationId xmlns:a16="http://schemas.microsoft.com/office/drawing/2014/main" xmlns="" id="{625593F1-7D9F-57DB-9FA7-6FB470616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xmlns="" id="{6D81A8B2-BC62-48C9-5FB0-18C5E633AE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1" r="2096" b="22185"/>
          <a:stretch/>
        </p:blipFill>
        <p:spPr>
          <a:xfrm rot="16200000">
            <a:off x="10645617" y="3135340"/>
            <a:ext cx="2550875" cy="54189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xmlns="" id="{BD4C7F95-5077-208A-7860-7A398744B5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t="5760" r="51763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xmlns="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8B7C90AA-2C31-5C36-C37E-E6E813231056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619430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5522619C-4947-3D41-24F0-88276CA5AB0C}"/>
              </a:ext>
            </a:extLst>
          </p:cNvPr>
          <p:cNvGrpSpPr/>
          <p:nvPr/>
        </p:nvGrpSpPr>
        <p:grpSpPr>
          <a:xfrm>
            <a:off x="541891" y="2168860"/>
            <a:ext cx="5363941" cy="1748490"/>
            <a:chOff x="541891" y="2408110"/>
            <a:chExt cx="5363941" cy="174849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47F9C6E5-5CF0-4ADD-53E6-0361985783EC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895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(10</a:t>
              </a:r>
              <a:r>
                <a:rPr lang="ko-KR" altLang="en-US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목표한 기능을 대부분 구현했으며</a:t>
              </a:r>
              <a:r>
                <a:rPr lang="en-US" altLang="ko-KR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일부 구현하지 못한 부분이 있어서 </a:t>
              </a:r>
              <a:r>
                <a:rPr lang="en-US" altLang="ko-KR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8</a:t>
              </a:r>
              <a:r>
                <a:rPr lang="ko-KR" altLang="en-US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점입니다</a:t>
              </a:r>
              <a:r>
                <a:rPr lang="en-US" altLang="ko-KR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.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D159DDAF-8BBD-007D-3622-AD77BC218E24}"/>
              </a:ext>
            </a:extLst>
          </p:cNvPr>
          <p:cNvGrpSpPr/>
          <p:nvPr/>
        </p:nvGrpSpPr>
        <p:grpSpPr>
          <a:xfrm>
            <a:off x="541891" y="4239444"/>
            <a:ext cx="5363941" cy="1748490"/>
            <a:chOff x="541891" y="4478694"/>
            <a:chExt cx="5363941" cy="174849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xmlns="" id="{FBDEF34A-4B05-D616-FE0F-53CE76D5D25D}"/>
                </a:ext>
              </a:extLst>
            </p:cNvPr>
            <p:cNvSpPr/>
            <p:nvPr/>
          </p:nvSpPr>
          <p:spPr>
            <a:xfrm>
              <a:off x="541891" y="4478694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F7304AE5-695E-DC8E-35C4-7970ECA23F32}"/>
                </a:ext>
              </a:extLst>
            </p:cNvPr>
            <p:cNvSpPr txBox="1"/>
            <p:nvPr/>
          </p:nvSpPr>
          <p:spPr>
            <a:xfrm>
              <a:off x="912406" y="4869160"/>
              <a:ext cx="4622911" cy="10895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개선점이나 보완할 </a:t>
              </a:r>
              <a:r>
                <a:rPr lang="ko-KR" altLang="en-US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점</a:t>
              </a:r>
              <a:r>
                <a:rPr lang="en-US" altLang="ko-KR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: 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DB</a:t>
              </a:r>
              <a:r>
                <a:rPr lang="ko-KR" altLang="en-US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와 연결하여 데이터를 효율적으로 관리할 것입니다</a:t>
              </a:r>
              <a:r>
                <a:rPr lang="en-US" altLang="ko-KR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.</a:t>
              </a:r>
              <a:endPara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46FCD1F8-01D8-9AAA-897B-273E7CA1C058}"/>
              </a:ext>
            </a:extLst>
          </p:cNvPr>
          <p:cNvGrpSpPr/>
          <p:nvPr/>
        </p:nvGrpSpPr>
        <p:grpSpPr>
          <a:xfrm>
            <a:off x="6396215" y="4251661"/>
            <a:ext cx="5496429" cy="2013121"/>
            <a:chOff x="6396215" y="4490910"/>
            <a:chExt cx="5363941" cy="174849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xmlns="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A0DB3080-EE57-F502-B40D-20275D5DAF63}"/>
                </a:ext>
              </a:extLst>
            </p:cNvPr>
            <p:cNvSpPr txBox="1"/>
            <p:nvPr/>
          </p:nvSpPr>
          <p:spPr>
            <a:xfrm>
              <a:off x="6492934" y="4653780"/>
              <a:ext cx="5267221" cy="1235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점이나</a:t>
              </a: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</a:t>
              </a:r>
              <a:r>
                <a:rPr lang="ko-KR" altLang="en-US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성과</a:t>
              </a:r>
              <a:r>
                <a:rPr lang="en-US" altLang="ko-KR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: 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외부 </a:t>
              </a:r>
              <a:r>
                <a:rPr lang="en-US" altLang="ko-KR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API </a:t>
              </a:r>
              <a:r>
                <a:rPr lang="ko-KR" altLang="en-US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데이터를 효율적으로 관리하는 방법을 배울 수 있었으며</a:t>
              </a:r>
              <a:r>
                <a:rPr lang="en-US" altLang="ko-KR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엄격한 </a:t>
              </a:r>
              <a:r>
                <a:rPr lang="en-US" altLang="ko-KR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Type</a:t>
              </a:r>
              <a:r>
                <a:rPr lang="en-US" altLang="ko-KR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script</a:t>
              </a:r>
              <a:r>
                <a:rPr lang="ko-KR" altLang="en-US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의 타입 비교로 인해 코드의 안정성을 높일 수 있었습니다</a:t>
              </a:r>
              <a:r>
                <a:rPr lang="en-US" altLang="ko-KR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.</a:t>
              </a:r>
              <a:r>
                <a:rPr lang="ko-KR" altLang="en-US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3125D473-6822-3549-B009-40577C5E1CB8}"/>
              </a:ext>
            </a:extLst>
          </p:cNvPr>
          <p:cNvGrpSpPr/>
          <p:nvPr/>
        </p:nvGrpSpPr>
        <p:grpSpPr>
          <a:xfrm>
            <a:off x="6396215" y="2168860"/>
            <a:ext cx="5363941" cy="2136192"/>
            <a:chOff x="6396215" y="2408110"/>
            <a:chExt cx="5363941" cy="213619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xmlns="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6719653C-5E68-CF3A-C029-6588E11E539A}"/>
                </a:ext>
              </a:extLst>
            </p:cNvPr>
            <p:cNvSpPr txBox="1"/>
            <p:nvPr/>
          </p:nvSpPr>
          <p:spPr>
            <a:xfrm>
              <a:off x="6636060" y="2623776"/>
              <a:ext cx="4995645" cy="19205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점</a:t>
              </a:r>
              <a:r>
                <a:rPr lang="en-US" altLang="ko-KR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: </a:t>
              </a:r>
              <a:r>
                <a:rPr lang="en-US" altLang="ko-KR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react-query</a:t>
              </a:r>
              <a:r>
                <a:rPr lang="ko-KR" altLang="en-US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와 </a:t>
              </a:r>
              <a:r>
                <a:rPr lang="en-US" altLang="ko-KR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recoil</a:t>
              </a:r>
              <a:r>
                <a:rPr lang="ko-KR" altLang="en-US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을 활용해서 데이터를 효율적으로 관리했습니다</a:t>
              </a:r>
              <a:r>
                <a:rPr lang="en-US" altLang="ko-KR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.</a:t>
              </a:r>
              <a:r>
                <a:rPr lang="en-US" altLang="ko-KR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 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아쉬운 점</a:t>
              </a: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: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유저 데이터를 관리해서 회원가입</a:t>
              </a: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로그인</a:t>
              </a: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마이페이지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 등을 구현하지 못한 점이 </a:t>
              </a:r>
              <a:r>
                <a:rPr lang="ko-KR" altLang="en-US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아쉬웠습니다</a:t>
              </a: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.</a:t>
              </a:r>
            </a:p>
            <a:p>
              <a:pPr algn="ctr">
                <a:lnSpc>
                  <a:spcPct val="110000"/>
                </a:lnSpc>
                <a:defRPr/>
              </a:pP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:a16="http://schemas.microsoft.com/office/drawing/2014/main" xmlns="" id="{139E4CDD-1A9C-F6FA-D336-76FF37A498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rot="1800000">
            <a:off x="378147" y="4327165"/>
            <a:ext cx="138413" cy="13841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A971983B-2C57-1016-A72B-8000F1218B9C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9" name="_x278651016" descr="EMB0000378c3f3d">
              <a:extLst>
                <a:ext uri="{FF2B5EF4-FFF2-40B4-BE49-F238E27FC236}">
                  <a16:creationId xmlns:a16="http://schemas.microsoft.com/office/drawing/2014/main" xmlns="" id="{054461DC-C6BD-2B2B-9550-F9F4558EE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래픽 23">
              <a:extLst>
                <a:ext uri="{FF2B5EF4-FFF2-40B4-BE49-F238E27FC236}">
                  <a16:creationId xmlns:a16="http://schemas.microsoft.com/office/drawing/2014/main" xmlns="" id="{7D0E42EB-7E79-83A5-8BEC-B55888EE2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775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>
            <a:extLst>
              <a:ext uri="{FF2B5EF4-FFF2-40B4-BE49-F238E27FC236}">
                <a16:creationId xmlns:a16="http://schemas.microsoft.com/office/drawing/2014/main" xmlns="" id="{DA74FF4B-66B3-60E4-0B66-EA5252224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11636"/>
            <a:ext cx="12192000" cy="6858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xmlns="" id="{02FBEB9F-9FB4-5657-130A-CD2351467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-1" r="27522" b="23907"/>
          <a:stretch/>
        </p:blipFill>
        <p:spPr>
          <a:xfrm flipV="1">
            <a:off x="7546066" y="-1"/>
            <a:ext cx="4645934" cy="32966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27DEE60A-06FB-8528-5148-E5576BB19A0F}"/>
              </a:ext>
            </a:extLst>
          </p:cNvPr>
          <p:cNvGrpSpPr/>
          <p:nvPr/>
        </p:nvGrpSpPr>
        <p:grpSpPr>
          <a:xfrm>
            <a:off x="870882" y="519237"/>
            <a:ext cx="2256700" cy="1269295"/>
            <a:chOff x="870882" y="519237"/>
            <a:chExt cx="2256700" cy="12692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34733C01-501E-BDB3-3FB4-8A1A6AFBB517}"/>
                </a:ext>
              </a:extLst>
            </p:cNvPr>
            <p:cNvSpPr txBox="1"/>
            <p:nvPr/>
          </p:nvSpPr>
          <p:spPr>
            <a:xfrm>
              <a:off x="875370" y="957535"/>
              <a:ext cx="22522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4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 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B3B4124F-4D0D-30C0-E721-EE580D127CC8}"/>
                </a:ext>
              </a:extLst>
            </p:cNvPr>
            <p:cNvSpPr txBox="1"/>
            <p:nvPr/>
          </p:nvSpPr>
          <p:spPr>
            <a:xfrm>
              <a:off x="870882" y="519237"/>
              <a:ext cx="22522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81AEA493-6EE8-E6E0-22D0-D4B64342FD6D}"/>
              </a:ext>
            </a:extLst>
          </p:cNvPr>
          <p:cNvGrpSpPr/>
          <p:nvPr/>
        </p:nvGrpSpPr>
        <p:grpSpPr>
          <a:xfrm>
            <a:off x="6242110" y="2376079"/>
            <a:ext cx="4444751" cy="584775"/>
            <a:chOff x="6242110" y="2376079"/>
            <a:chExt cx="4444751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6BC3CE16-3D78-432D-45D4-887A58C787A8}"/>
                </a:ext>
              </a:extLst>
            </p:cNvPr>
            <p:cNvSpPr txBox="1"/>
            <p:nvPr/>
          </p:nvSpPr>
          <p:spPr>
            <a:xfrm>
              <a:off x="7013793" y="2514579"/>
              <a:ext cx="3673068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5684A24D-EA77-472C-D9A2-BB6B189736F2}"/>
                </a:ext>
              </a:extLst>
            </p:cNvPr>
            <p:cNvSpPr txBox="1"/>
            <p:nvPr/>
          </p:nvSpPr>
          <p:spPr>
            <a:xfrm>
              <a:off x="6242110" y="2376079"/>
              <a:ext cx="76447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</a:t>
              </a:r>
              <a:r>
                <a:rPr lang="en-US" altLang="ko-KR" sz="32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1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D20302EC-FD5F-4618-CE2E-659079D82F39}"/>
              </a:ext>
            </a:extLst>
          </p:cNvPr>
          <p:cNvGrpSpPr/>
          <p:nvPr/>
        </p:nvGrpSpPr>
        <p:grpSpPr>
          <a:xfrm>
            <a:off x="6242109" y="3175385"/>
            <a:ext cx="3976700" cy="584775"/>
            <a:chOff x="6242109" y="3175385"/>
            <a:chExt cx="3976700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6CDD6500-F434-1C7D-0147-703718F294D9}"/>
                </a:ext>
              </a:extLst>
            </p:cNvPr>
            <p:cNvSpPr txBox="1"/>
            <p:nvPr/>
          </p:nvSpPr>
          <p:spPr>
            <a:xfrm>
              <a:off x="7013793" y="3315668"/>
              <a:ext cx="3205016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6BCA31C1-3A00-5B22-AD1D-9939B1DD6C44}"/>
                </a:ext>
              </a:extLst>
            </p:cNvPr>
            <p:cNvSpPr txBox="1"/>
            <p:nvPr/>
          </p:nvSpPr>
          <p:spPr>
            <a:xfrm>
              <a:off x="6242109" y="3175385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D21147F6-73ED-B15D-3DFE-4ADAFF33C696}"/>
              </a:ext>
            </a:extLst>
          </p:cNvPr>
          <p:cNvGrpSpPr/>
          <p:nvPr/>
        </p:nvGrpSpPr>
        <p:grpSpPr>
          <a:xfrm>
            <a:off x="6242109" y="3974691"/>
            <a:ext cx="4185695" cy="584775"/>
            <a:chOff x="6242109" y="3974691"/>
            <a:chExt cx="4185695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7E44B231-400D-B96D-4FEA-0393C6C1101A}"/>
                </a:ext>
              </a:extLst>
            </p:cNvPr>
            <p:cNvSpPr txBox="1"/>
            <p:nvPr/>
          </p:nvSpPr>
          <p:spPr>
            <a:xfrm>
              <a:off x="7013793" y="4116757"/>
              <a:ext cx="3414011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8A44BBDE-9A03-753D-BEBD-076DCAC77B43}"/>
                </a:ext>
              </a:extLst>
            </p:cNvPr>
            <p:cNvSpPr txBox="1"/>
            <p:nvPr/>
          </p:nvSpPr>
          <p:spPr>
            <a:xfrm>
              <a:off x="6242109" y="3974691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4936AF52-1B94-6FAA-0B07-46390BD1D250}"/>
              </a:ext>
            </a:extLst>
          </p:cNvPr>
          <p:cNvGrpSpPr/>
          <p:nvPr/>
        </p:nvGrpSpPr>
        <p:grpSpPr>
          <a:xfrm>
            <a:off x="6242109" y="4773997"/>
            <a:ext cx="3256573" cy="584775"/>
            <a:chOff x="6242109" y="4773997"/>
            <a:chExt cx="3256573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A7011022-0A21-498C-52F2-7DEE3D0CBE42}"/>
                </a:ext>
              </a:extLst>
            </p:cNvPr>
            <p:cNvSpPr txBox="1"/>
            <p:nvPr/>
          </p:nvSpPr>
          <p:spPr>
            <a:xfrm>
              <a:off x="7013793" y="4917846"/>
              <a:ext cx="2484889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C1B5840F-C867-1449-73D3-066733F5C22F}"/>
                </a:ext>
              </a:extLst>
            </p:cNvPr>
            <p:cNvSpPr txBox="1"/>
            <p:nvPr/>
          </p:nvSpPr>
          <p:spPr>
            <a:xfrm>
              <a:off x="6242109" y="4773997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EFC425D4-6E83-E94D-6C6B-194A0473AC84}"/>
              </a:ext>
            </a:extLst>
          </p:cNvPr>
          <p:cNvGrpSpPr/>
          <p:nvPr/>
        </p:nvGrpSpPr>
        <p:grpSpPr>
          <a:xfrm>
            <a:off x="6242109" y="5573304"/>
            <a:ext cx="3976700" cy="584775"/>
            <a:chOff x="6242109" y="5573304"/>
            <a:chExt cx="397670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2CFF09DF-8F34-A520-554E-5E8D5B8B64FC}"/>
                </a:ext>
              </a:extLst>
            </p:cNvPr>
            <p:cNvSpPr txBox="1"/>
            <p:nvPr/>
          </p:nvSpPr>
          <p:spPr>
            <a:xfrm>
              <a:off x="7013793" y="5718935"/>
              <a:ext cx="3205016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EF31F813-66E5-6D7E-A2E8-9D595F7C4B3C}"/>
                </a:ext>
              </a:extLst>
            </p:cNvPr>
            <p:cNvSpPr txBox="1"/>
            <p:nvPr/>
          </p:nvSpPr>
          <p:spPr>
            <a:xfrm>
              <a:off x="6242109" y="5573304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B796DA2-A294-786D-A804-14A5CA4298D2}"/>
              </a:ext>
            </a:extLst>
          </p:cNvPr>
          <p:cNvSpPr txBox="1"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xmlns="" id="{5807ED90-BD54-871A-198F-7B8B0FF7B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-1042684" y="4289182"/>
            <a:ext cx="142875" cy="142875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xmlns="" id="{30C31F35-2805-AE48-BDF2-EA025493C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073038" y="1555170"/>
            <a:ext cx="233362" cy="233362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xmlns="" id="{CE4DB9DB-68C0-99C7-C871-369EF59049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 rot="2700000">
            <a:off x="11933337" y="302760"/>
            <a:ext cx="343679" cy="34367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EBF7D4C4-C114-692A-CA6C-BFE8DEAD4DDC}"/>
              </a:ext>
            </a:extLst>
          </p:cNvPr>
          <p:cNvGrpSpPr/>
          <p:nvPr/>
        </p:nvGrpSpPr>
        <p:grpSpPr>
          <a:xfrm>
            <a:off x="296588" y="1043222"/>
            <a:ext cx="6161017" cy="4371570"/>
            <a:chOff x="296588" y="1043222"/>
            <a:chExt cx="6161017" cy="4371570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xmlns="" id="{2B60E93F-B972-BFFC-0CF7-C8C6035F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346394" y="1043222"/>
              <a:ext cx="6111211" cy="3433995"/>
            </a:xfrm>
            <a:prstGeom prst="rect">
              <a:avLst/>
            </a:prstGeom>
          </p:spPr>
        </p:pic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xmlns="" id="{E5BD5758-E313-FA1D-F891-ED6E4998A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3709557" y="5176667"/>
              <a:ext cx="238125" cy="238125"/>
            </a:xfrm>
            <a:prstGeom prst="rect">
              <a:avLst/>
            </a:prstGeom>
          </p:spPr>
        </p:pic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xmlns="" id="{67B47286-5E9D-782A-E602-D5E6C06D5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4538270" y="4298532"/>
              <a:ext cx="106965" cy="106965"/>
            </a:xfrm>
            <a:prstGeom prst="rect">
              <a:avLst/>
            </a:prstGeom>
          </p:spPr>
        </p:pic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xmlns="" id="{E638B003-6F0A-E445-44EF-5D295FB0A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p:blipFill>
          <p:spPr>
            <a:xfrm>
              <a:off x="1203634" y="2752292"/>
              <a:ext cx="320555" cy="320555"/>
            </a:xfrm>
            <a:prstGeom prst="rect">
              <a:avLst/>
            </a:prstGeom>
          </p:spPr>
        </p:pic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xmlns="" id="{FB713AF8-DDAC-1DA9-8897-D1948DF3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>
              <a:off x="296588" y="1824462"/>
              <a:ext cx="320555" cy="304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39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xmlns="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xmlns="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FE80A41B-F61E-4713-97AE-0B084B8425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xmlns="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xmlns="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xmlns="" id="{987BCEF9-B226-F362-6313-E55EE9911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xmlns="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xmlns="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xmlns="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xmlns="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xmlns="" id="{7B6B5F6A-0FEB-342B-332D-F2272FE569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6C06CAEA-D42C-8C82-E16B-734CD805394A}"/>
              </a:ext>
            </a:extLst>
          </p:cNvPr>
          <p:cNvGrpSpPr/>
          <p:nvPr/>
        </p:nvGrpSpPr>
        <p:grpSpPr>
          <a:xfrm>
            <a:off x="7339013" y="2373418"/>
            <a:ext cx="2122307" cy="3803725"/>
            <a:chOff x="7348911" y="2373418"/>
            <a:chExt cx="2122307" cy="380372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xmlns="" id="{B1E00A0C-E033-E8EB-4A85-EABC364FE2F4}"/>
                </a:ext>
              </a:extLst>
            </p:cNvPr>
            <p:cNvGrpSpPr/>
            <p:nvPr/>
          </p:nvGrpSpPr>
          <p:grpSpPr>
            <a:xfrm>
              <a:off x="7348911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35" name="사각형: 둥근 위쪽 모서리 34">
                <a:extLst>
                  <a:ext uri="{FF2B5EF4-FFF2-40B4-BE49-F238E27FC236}">
                    <a16:creationId xmlns:a16="http://schemas.microsoft.com/office/drawing/2014/main" xmlns="" id="{AD146179-C1F1-3711-0B2A-B9627695808E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xmlns="" id="{4B042380-0F27-357E-BDB8-039E536A1A5F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DBCA0D17-CB83-60D4-6F44-E62408BFE773}"/>
                </a:ext>
              </a:extLst>
            </p:cNvPr>
            <p:cNvGrpSpPr/>
            <p:nvPr/>
          </p:nvGrpSpPr>
          <p:grpSpPr>
            <a:xfrm>
              <a:off x="8203202" y="2373418"/>
              <a:ext cx="408282" cy="351966"/>
              <a:chOff x="450324" y="2128945"/>
              <a:chExt cx="889526" cy="766832"/>
            </a:xfrm>
          </p:grpSpPr>
          <p:sp>
            <p:nvSpPr>
              <p:cNvPr id="21" name="육각형 20">
                <a:extLst>
                  <a:ext uri="{FF2B5EF4-FFF2-40B4-BE49-F238E27FC236}">
                    <a16:creationId xmlns:a16="http://schemas.microsoft.com/office/drawing/2014/main" xmlns="" id="{88D704B2-061D-BCA3-26C9-FF5A1B078C7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xmlns="" id="{FCB1DB5E-57FA-B081-7842-479DE503647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475BD135-58A4-FB54-3A11-75A3487B65B0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0C547BD1-FC8C-AF26-C281-E98B0339386D}"/>
                </a:ext>
              </a:extLst>
            </p:cNvPr>
            <p:cNvSpPr txBox="1"/>
            <p:nvPr/>
          </p:nvSpPr>
          <p:spPr>
            <a:xfrm>
              <a:off x="7557944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/>
              </a:r>
              <a:b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구조</a:t>
              </a:r>
              <a:endParaRPr lang="en-US" altLang="ko-KR" sz="19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0E5BBE0F-3417-3F88-1387-99E3FB412ECD}"/>
              </a:ext>
            </a:extLst>
          </p:cNvPr>
          <p:cNvGrpSpPr/>
          <p:nvPr/>
        </p:nvGrpSpPr>
        <p:grpSpPr>
          <a:xfrm>
            <a:off x="491900" y="2373418"/>
            <a:ext cx="2122307" cy="3803725"/>
            <a:chOff x="501798" y="2373418"/>
            <a:chExt cx="2122307" cy="380372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xmlns="" id="{14783ACD-1AA6-FF6B-495F-A59938EC7ED4}"/>
                </a:ext>
              </a:extLst>
            </p:cNvPr>
            <p:cNvGrpSpPr/>
            <p:nvPr/>
          </p:nvGrpSpPr>
          <p:grpSpPr>
            <a:xfrm>
              <a:off x="501798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89" name="사각형: 둥근 위쪽 모서리 88">
                <a:extLst>
                  <a:ext uri="{FF2B5EF4-FFF2-40B4-BE49-F238E27FC236}">
                    <a16:creationId xmlns:a16="http://schemas.microsoft.com/office/drawing/2014/main" xmlns="" id="{9487F184-B80E-E980-A76D-497489E39B5B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xmlns="" id="{7533C0E5-37D4-666D-ED97-04FE66D8AA07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03F42FBE-711F-2AE5-DA50-EBCDB0265D7B}"/>
                </a:ext>
              </a:extLst>
            </p:cNvPr>
            <p:cNvSpPr txBox="1"/>
            <p:nvPr/>
          </p:nvSpPr>
          <p:spPr>
            <a:xfrm>
              <a:off x="710830" y="3060042"/>
              <a:ext cx="1704241" cy="980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주제 및 선정 배경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기획의도</a:t>
              </a: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xmlns="" id="{899B77B5-7708-F027-9821-B23D2CEEC13C}"/>
                </a:ext>
              </a:extLst>
            </p:cNvPr>
            <p:cNvGrpSpPr/>
            <p:nvPr/>
          </p:nvGrpSpPr>
          <p:grpSpPr>
            <a:xfrm>
              <a:off x="1398903" y="2373418"/>
              <a:ext cx="408282" cy="388045"/>
              <a:chOff x="450324" y="2128945"/>
              <a:chExt cx="889526" cy="845438"/>
            </a:xfrm>
          </p:grpSpPr>
          <p:sp>
            <p:nvSpPr>
              <p:cNvPr id="86" name="육각형 85">
                <a:extLst>
                  <a:ext uri="{FF2B5EF4-FFF2-40B4-BE49-F238E27FC236}">
                    <a16:creationId xmlns:a16="http://schemas.microsoft.com/office/drawing/2014/main" xmlns="" id="{F6936F92-A6DE-5ACE-9B7A-91588D13D8D9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xmlns="" id="{3A2FA4EF-8448-1B99-E95A-6C8D85E801EB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xmlns="" id="{7CFB97A8-0377-4583-43C1-B930793AB1B7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xmlns="" id="{311B0875-3DFC-7826-A161-D12F6A206631}"/>
                </a:ext>
              </a:extLst>
            </p:cNvPr>
            <p:cNvCxnSpPr>
              <a:cxnSpLocks/>
            </p:cNvCxnSpPr>
            <p:nvPr/>
          </p:nvCxnSpPr>
          <p:spPr>
            <a:xfrm>
              <a:off x="1458728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xmlns="" id="{77EFC602-0655-EA65-32C1-E8D5294AECFB}"/>
              </a:ext>
            </a:extLst>
          </p:cNvPr>
          <p:cNvGrpSpPr/>
          <p:nvPr/>
        </p:nvGrpSpPr>
        <p:grpSpPr>
          <a:xfrm>
            <a:off x="2774271" y="2373418"/>
            <a:ext cx="2122307" cy="3803725"/>
            <a:chOff x="2784169" y="2373418"/>
            <a:chExt cx="2122307" cy="3803725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xmlns="" id="{B865315C-A3ED-823F-9D27-0B0DB41EC7B2}"/>
                </a:ext>
              </a:extLst>
            </p:cNvPr>
            <p:cNvGrpSpPr/>
            <p:nvPr/>
          </p:nvGrpSpPr>
          <p:grpSpPr>
            <a:xfrm>
              <a:off x="2784169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100" name="사각형: 둥근 위쪽 모서리 99">
                <a:extLst>
                  <a:ext uri="{FF2B5EF4-FFF2-40B4-BE49-F238E27FC236}">
                    <a16:creationId xmlns:a16="http://schemas.microsoft.com/office/drawing/2014/main" xmlns="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xmlns="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xmlns="" id="{27AD5890-AF29-E0F7-5DF1-9DF4B1625828}"/>
                </a:ext>
              </a:extLst>
            </p:cNvPr>
            <p:cNvGrpSpPr/>
            <p:nvPr/>
          </p:nvGrpSpPr>
          <p:grpSpPr>
            <a:xfrm>
              <a:off x="3688352" y="2373418"/>
              <a:ext cx="408282" cy="351966"/>
              <a:chOff x="450324" y="2128945"/>
              <a:chExt cx="889526" cy="766832"/>
            </a:xfrm>
          </p:grpSpPr>
          <p:sp>
            <p:nvSpPr>
              <p:cNvPr id="97" name="육각형 96">
                <a:extLst>
                  <a:ext uri="{FF2B5EF4-FFF2-40B4-BE49-F238E27FC236}">
                    <a16:creationId xmlns:a16="http://schemas.microsoft.com/office/drawing/2014/main" xmlns="" id="{8AD1C042-8D07-9E58-1A73-AFEE6C2785C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xmlns="" id="{5C50914A-ADE3-6AA2-6754-C3EFBEB768D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xmlns="" id="{CA1A6F98-920F-FD16-1543-468789EEEDEF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xmlns="" id="{086D7F53-B19B-7B51-63AC-E8DAEA19E2B8}"/>
                </a:ext>
              </a:extLst>
            </p:cNvPr>
            <p:cNvSpPr txBox="1"/>
            <p:nvPr/>
          </p:nvSpPr>
          <p:spPr>
            <a:xfrm>
              <a:off x="2993202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/>
              </a:r>
              <a:b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내용</a:t>
              </a:r>
              <a: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</a:t>
              </a: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xmlns="" id="{73245428-5F16-23A3-826B-B1AC2BF87895}"/>
                </a:ext>
              </a:extLst>
            </p:cNvPr>
            <p:cNvCxnSpPr>
              <a:cxnSpLocks/>
            </p:cNvCxnSpPr>
            <p:nvPr/>
          </p:nvCxnSpPr>
          <p:spPr>
            <a:xfrm>
              <a:off x="3741100" y="4260129"/>
              <a:ext cx="208445" cy="0"/>
            </a:xfrm>
            <a:prstGeom prst="line">
              <a:avLst/>
            </a:prstGeom>
            <a:ln w="19050">
              <a:solidFill>
                <a:srgbClr val="FFD8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xmlns="" id="{1214E4F1-BB37-F167-4210-26A757521B0C}"/>
              </a:ext>
            </a:extLst>
          </p:cNvPr>
          <p:cNvGrpSpPr/>
          <p:nvPr/>
        </p:nvGrpSpPr>
        <p:grpSpPr>
          <a:xfrm>
            <a:off x="5056642" y="2373418"/>
            <a:ext cx="2122307" cy="3803725"/>
            <a:chOff x="5066540" y="2373418"/>
            <a:chExt cx="2122307" cy="3803725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xmlns="" id="{78A4A06D-5101-B6C5-2F44-97F7FFB0E367}"/>
                </a:ext>
              </a:extLst>
            </p:cNvPr>
            <p:cNvGrpSpPr/>
            <p:nvPr/>
          </p:nvGrpSpPr>
          <p:grpSpPr>
            <a:xfrm>
              <a:off x="5066540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11" name="사각형: 둥근 위쪽 모서리 110">
                <a:extLst>
                  <a:ext uri="{FF2B5EF4-FFF2-40B4-BE49-F238E27FC236}">
                    <a16:creationId xmlns:a16="http://schemas.microsoft.com/office/drawing/2014/main" xmlns="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xmlns="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xmlns="" id="{B410AAFA-ABAB-A573-8432-15C5B3A0C32F}"/>
                </a:ext>
              </a:extLst>
            </p:cNvPr>
            <p:cNvGrpSpPr/>
            <p:nvPr/>
          </p:nvGrpSpPr>
          <p:grpSpPr>
            <a:xfrm>
              <a:off x="5923552" y="2373418"/>
              <a:ext cx="408282" cy="351966"/>
              <a:chOff x="450324" y="2128945"/>
              <a:chExt cx="889526" cy="766832"/>
            </a:xfrm>
          </p:grpSpPr>
          <p:sp>
            <p:nvSpPr>
              <p:cNvPr id="108" name="육각형 107">
                <a:extLst>
                  <a:ext uri="{FF2B5EF4-FFF2-40B4-BE49-F238E27FC236}">
                    <a16:creationId xmlns:a16="http://schemas.microsoft.com/office/drawing/2014/main" xmlns="" id="{AE51D1FE-03C0-C049-C523-94B45875B5B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xmlns="" id="{364AFCE3-9443-9AA3-E7F4-393D5C3EC046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xmlns="" id="{A6BB7FA7-4265-9252-35CB-18E831EA9EE9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xmlns="" id="{0289313C-4C2B-5EE0-C9F0-90127689E2F1}"/>
                </a:ext>
              </a:extLst>
            </p:cNvPr>
            <p:cNvSpPr txBox="1"/>
            <p:nvPr/>
          </p:nvSpPr>
          <p:spPr>
            <a:xfrm>
              <a:off x="5275573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 장비 및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재료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xmlns="" id="{F374B2A9-7830-9D16-5469-6D770935621E}"/>
                </a:ext>
              </a:extLst>
            </p:cNvPr>
            <p:cNvCxnSpPr>
              <a:cxnSpLocks/>
            </p:cNvCxnSpPr>
            <p:nvPr/>
          </p:nvCxnSpPr>
          <p:spPr>
            <a:xfrm>
              <a:off x="6021203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xmlns="" id="{1A784CCE-E54B-C0F2-3979-277593F62A92}"/>
              </a:ext>
            </a:extLst>
          </p:cNvPr>
          <p:cNvGrpSpPr/>
          <p:nvPr/>
        </p:nvGrpSpPr>
        <p:grpSpPr>
          <a:xfrm>
            <a:off x="9616850" y="2373418"/>
            <a:ext cx="2126842" cy="3803725"/>
            <a:chOff x="9626748" y="2373418"/>
            <a:chExt cx="2126842" cy="3803725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xmlns="" id="{9A6EBD5C-A4FC-1FDE-C45A-C129D11A7773}"/>
                </a:ext>
              </a:extLst>
            </p:cNvPr>
            <p:cNvGrpSpPr/>
            <p:nvPr/>
          </p:nvGrpSpPr>
          <p:grpSpPr>
            <a:xfrm>
              <a:off x="9631283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22" name="사각형: 둥근 위쪽 모서리 121">
                <a:extLst>
                  <a:ext uri="{FF2B5EF4-FFF2-40B4-BE49-F238E27FC236}">
                    <a16:creationId xmlns:a16="http://schemas.microsoft.com/office/drawing/2014/main" xmlns="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xmlns="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xmlns="" id="{C64B61DA-1255-6FB8-B1A7-48CDA752882F}"/>
                </a:ext>
              </a:extLst>
            </p:cNvPr>
            <p:cNvGrpSpPr/>
            <p:nvPr/>
          </p:nvGrpSpPr>
          <p:grpSpPr>
            <a:xfrm>
              <a:off x="10488295" y="2373418"/>
              <a:ext cx="408282" cy="351966"/>
              <a:chOff x="450324" y="2128945"/>
              <a:chExt cx="889526" cy="766832"/>
            </a:xfrm>
          </p:grpSpPr>
          <p:sp>
            <p:nvSpPr>
              <p:cNvPr id="119" name="육각형 118">
                <a:extLst>
                  <a:ext uri="{FF2B5EF4-FFF2-40B4-BE49-F238E27FC236}">
                    <a16:creationId xmlns:a16="http://schemas.microsoft.com/office/drawing/2014/main" xmlns="" id="{0F2F5C11-84D6-40F6-58B4-4FE0F40AE182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xmlns="" id="{2446D4A2-DACF-C677-5F03-56CE8A2EFC7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xmlns="" id="{B19A7F1C-BDCB-C77C-081D-155B7A2BD92B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5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xmlns="" id="{56350446-6771-1509-1C33-D986D90321A6}"/>
                </a:ext>
              </a:extLst>
            </p:cNvPr>
            <p:cNvSpPr txBox="1"/>
            <p:nvPr/>
          </p:nvSpPr>
          <p:spPr>
            <a:xfrm>
              <a:off x="9833059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활용방안 및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xmlns="" id="{D87F30DB-0C46-D738-9EDC-BA98CB38FF11}"/>
                </a:ext>
              </a:extLst>
            </p:cNvPr>
            <p:cNvSpPr txBox="1"/>
            <p:nvPr/>
          </p:nvSpPr>
          <p:spPr>
            <a:xfrm>
              <a:off x="9626748" y="4453027"/>
              <a:ext cx="2122307" cy="7017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산출물의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</a:t>
              </a:r>
              <a:r>
                <a:rPr lang="ko-KR" altLang="en-US" sz="12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효용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비즈니스 실무 활용성 제시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xmlns="" id="{FC2AFA84-BAD4-C827-E0E3-CE251C052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83679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xmlns="" id="{77140A24-4427-2901-0E48-56E8102BC73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xmlns="" id="{63145737-FAD3-C459-34E2-FEA7EE5F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xmlns="" id="{7C23C462-5B92-8099-5E84-F4F6B2B9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xmlns="" id="{73245428-5F16-23A3-826B-B1AC2BF87895}"/>
              </a:ext>
            </a:extLst>
          </p:cNvPr>
          <p:cNvCxnSpPr>
            <a:cxnSpLocks/>
          </p:cNvCxnSpPr>
          <p:nvPr/>
        </p:nvCxnSpPr>
        <p:spPr>
          <a:xfrm>
            <a:off x="8293222" y="4260129"/>
            <a:ext cx="208445" cy="0"/>
          </a:xfrm>
          <a:prstGeom prst="line">
            <a:avLst/>
          </a:prstGeom>
          <a:ln w="19050">
            <a:solidFill>
              <a:srgbClr val="FFD8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D87F30DB-0C46-D738-9EDC-BA98CB38FF11}"/>
              </a:ext>
            </a:extLst>
          </p:cNvPr>
          <p:cNvSpPr txBox="1"/>
          <p:nvPr/>
        </p:nvSpPr>
        <p:spPr>
          <a:xfrm>
            <a:off x="7339013" y="4437112"/>
            <a:ext cx="212230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ko-KR" altLang="en-US" sz="12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  <a:endParaRPr lang="en-US" altLang="ko-KR" sz="1200" b="1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10000"/>
              </a:lnSpc>
              <a:defRPr/>
            </a:pPr>
            <a:r>
              <a:rPr lang="ko-KR" altLang="en-US" sz="12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디테일페이지</a:t>
            </a:r>
            <a:endParaRPr lang="en-US" altLang="ko-KR" sz="1200" b="1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10000"/>
              </a:lnSpc>
              <a:defRPr/>
            </a:pPr>
            <a:r>
              <a:rPr lang="ko-KR" altLang="en-US" sz="12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  <a:r>
              <a:rPr lang="ko-KR" altLang="en-US" sz="12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페이지</a:t>
            </a:r>
            <a:endParaRPr lang="en-US" altLang="ko-KR" sz="1200" b="1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10000"/>
              </a:lnSpc>
              <a:defRPr/>
            </a:pPr>
            <a:r>
              <a:rPr lang="ko-KR" altLang="en-US" sz="12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검색 페이지</a:t>
            </a:r>
            <a:endParaRPr lang="en-US" altLang="ko-KR" sz="1200" b="1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10000"/>
              </a:lnSpc>
              <a:defRPr/>
            </a:pPr>
            <a:r>
              <a:rPr lang="en-US" altLang="ko-KR" sz="12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Pre-loading </a:t>
            </a:r>
            <a:r>
              <a:rPr lang="ko-KR" altLang="en-US" sz="12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페이지</a:t>
            </a:r>
            <a:endParaRPr lang="en-US" altLang="ko-KR" sz="1200" b="1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xmlns="" id="{D87F30DB-0C46-D738-9EDC-BA98CB38FF11}"/>
              </a:ext>
            </a:extLst>
          </p:cNvPr>
          <p:cNvSpPr txBox="1"/>
          <p:nvPr/>
        </p:nvSpPr>
        <p:spPr>
          <a:xfrm>
            <a:off x="512638" y="4425511"/>
            <a:ext cx="2122307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ko-KR" altLang="en-US" sz="12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메인 컬러 추가</a:t>
            </a:r>
            <a:r>
              <a:rPr lang="en-US" altLang="ko-KR" sz="12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</a:p>
          <a:p>
            <a:pPr algn="ctr">
              <a:lnSpc>
                <a:spcPct val="110000"/>
              </a:lnSpc>
              <a:defRPr/>
            </a:pPr>
            <a:r>
              <a:rPr lang="ko-KR" altLang="en-US" sz="1200" b="1" dirty="0" err="1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아이덴티티</a:t>
            </a:r>
            <a:r>
              <a:rPr lang="ko-KR" altLang="en-US" sz="12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추가</a:t>
            </a:r>
            <a:r>
              <a:rPr lang="en-US" altLang="ko-KR" sz="12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</a:p>
          <a:p>
            <a:pPr algn="ctr">
              <a:lnSpc>
                <a:spcPct val="110000"/>
              </a:lnSpc>
              <a:defRPr/>
            </a:pPr>
            <a:r>
              <a:rPr lang="ko-KR" altLang="en-US" sz="12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완료 페이지 추가</a:t>
            </a:r>
            <a:endParaRPr lang="en-US" altLang="ko-KR" sz="1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xmlns="" id="{D87F30DB-0C46-D738-9EDC-BA98CB38FF11}"/>
              </a:ext>
            </a:extLst>
          </p:cNvPr>
          <p:cNvSpPr txBox="1"/>
          <p:nvPr/>
        </p:nvSpPr>
        <p:spPr>
          <a:xfrm>
            <a:off x="2793568" y="4372292"/>
            <a:ext cx="2122307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ko-KR" altLang="en-US" sz="12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디자인 시스템 확립</a:t>
            </a:r>
            <a:r>
              <a:rPr lang="en-US" altLang="ko-KR" sz="12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>
              <a:lnSpc>
                <a:spcPct val="110000"/>
              </a:lnSpc>
              <a:defRPr/>
            </a:pPr>
            <a:r>
              <a:rPr lang="ko-KR" altLang="en-US" sz="12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다양한 탐색 섹션으로 </a:t>
            </a:r>
            <a:endParaRPr lang="en-US" altLang="ko-KR" sz="1200" b="1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10000"/>
              </a:lnSpc>
              <a:defRPr/>
            </a:pPr>
            <a:r>
              <a:rPr lang="ko-KR" altLang="en-US" sz="12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세분화된 카테고리 제</a:t>
            </a:r>
            <a:r>
              <a:rPr lang="ko-KR" altLang="en-US" sz="12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공</a:t>
            </a:r>
            <a:endParaRPr lang="en-US" altLang="ko-KR" sz="1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xmlns="" id="{D87F30DB-0C46-D738-9EDC-BA98CB38FF11}"/>
              </a:ext>
            </a:extLst>
          </p:cNvPr>
          <p:cNvSpPr txBox="1"/>
          <p:nvPr/>
        </p:nvSpPr>
        <p:spPr>
          <a:xfrm>
            <a:off x="5046985" y="4365104"/>
            <a:ext cx="2122307" cy="1311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1200" b="1" dirty="0" err="1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Figma</a:t>
            </a:r>
            <a:endParaRPr lang="en-US" altLang="ko-KR" sz="1200" b="1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10000"/>
              </a:lnSpc>
              <a:defRPr/>
            </a:pPr>
            <a:r>
              <a:rPr lang="en-US" altLang="ko-KR" sz="1200" b="1" dirty="0" err="1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TypeScript</a:t>
            </a:r>
            <a:endParaRPr lang="en-US" altLang="ko-KR" sz="1200" b="1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10000"/>
              </a:lnSpc>
              <a:defRPr/>
            </a:pPr>
            <a:r>
              <a:rPr lang="en-US" altLang="ko-KR" sz="12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React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ko-KR" sz="12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Styled-</a:t>
            </a:r>
            <a:r>
              <a:rPr lang="en-US" altLang="ko-KR" sz="1200" b="1" dirty="0" err="1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componets</a:t>
            </a:r>
            <a:endParaRPr lang="en-US" altLang="ko-KR" sz="1200" b="1" dirty="0" smtClean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10000"/>
              </a:lnSpc>
              <a:defRPr/>
            </a:pPr>
            <a:r>
              <a:rPr lang="en-US" altLang="ko-KR" sz="12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Recoil</a:t>
            </a:r>
          </a:p>
          <a:p>
            <a:pPr algn="ctr">
              <a:lnSpc>
                <a:spcPct val="110000"/>
              </a:lnSpc>
              <a:defRPr/>
            </a:pPr>
            <a:r>
              <a:rPr lang="en-US" altLang="ko-KR" sz="1200" b="1" dirty="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React-query</a:t>
            </a:r>
            <a:endParaRPr lang="en-US" altLang="ko-KR" sz="12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121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그래픽 190">
            <a:extLst>
              <a:ext uri="{FF2B5EF4-FFF2-40B4-BE49-F238E27FC236}">
                <a16:creationId xmlns:a16="http://schemas.microsoft.com/office/drawing/2014/main" xmlns="" id="{B5967736-A99C-BBBF-FEBF-FDFE9F35E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xmlns="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83D39D92-E66A-0690-755F-95170021E213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0BDFBBF1-E84A-9DDF-73E2-960C99C4BAB5}"/>
              </a:ext>
            </a:extLst>
          </p:cNvPr>
          <p:cNvGrpSpPr/>
          <p:nvPr/>
        </p:nvGrpSpPr>
        <p:grpSpPr>
          <a:xfrm>
            <a:off x="515380" y="2097591"/>
            <a:ext cx="11218265" cy="378909"/>
            <a:chOff x="541891" y="2097591"/>
            <a:chExt cx="11218265" cy="378909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xmlns="" id="{DE5DD20A-D98D-477C-D6C5-F50C33B663C9}"/>
                </a:ext>
              </a:extLst>
            </p:cNvPr>
            <p:cNvSpPr/>
            <p:nvPr/>
          </p:nvSpPr>
          <p:spPr>
            <a:xfrm>
              <a:off x="541891" y="2097591"/>
              <a:ext cx="11218265" cy="378909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1767EBB8-F256-651E-8870-1A2D77D8249A}"/>
                </a:ext>
              </a:extLst>
            </p:cNvPr>
            <p:cNvSpPr txBox="1"/>
            <p:nvPr/>
          </p:nvSpPr>
          <p:spPr>
            <a:xfrm>
              <a:off x="760387" y="2136129"/>
              <a:ext cx="54701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* 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운영 중 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멘토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지원내역도 간략하게 작성</a:t>
              </a:r>
              <a:r>
                <a:rPr lang="en-US" altLang="ko-KR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xmlns="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0652"/>
              </p:ext>
            </p:extLst>
          </p:nvPr>
        </p:nvGraphicFramePr>
        <p:xfrm>
          <a:off x="524528" y="2721879"/>
          <a:ext cx="11218265" cy="4005738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244072">
                  <a:extLst>
                    <a:ext uri="{9D8B030D-6E8A-4147-A177-3AD203B41FA5}">
                      <a16:colId xmlns:a16="http://schemas.microsoft.com/office/drawing/2014/main" xmlns="" val="4097100218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xmlns="" val="2200023631"/>
                    </a:ext>
                  </a:extLst>
                </a:gridCol>
                <a:gridCol w="7475593">
                  <a:extLst>
                    <a:ext uri="{9D8B030D-6E8A-4147-A177-3AD203B41FA5}">
                      <a16:colId xmlns:a16="http://schemas.microsoft.com/office/drawing/2014/main" xmlns="" val="1042151021"/>
                    </a:ext>
                  </a:extLst>
                </a:gridCol>
              </a:tblGrid>
              <a:tr h="506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907696"/>
                  </a:ext>
                </a:extLst>
              </a:tr>
              <a:tr h="699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염동훈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메인화면</a:t>
                      </a:r>
                      <a:r>
                        <a:rPr lang="en-US" altLang="ko-KR" sz="1600" b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600" b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푸터</a:t>
                      </a:r>
                      <a:endParaRPr lang="en-US" altLang="ko-KR" sz="1600" b="1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98731959"/>
                  </a:ext>
                </a:extLst>
              </a:tr>
              <a:tr h="6998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박리아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디테일 페이지</a:t>
                      </a:r>
                      <a:r>
                        <a:rPr lang="en-US" altLang="ko-KR" sz="1600" b="1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헤더 및 기능구현</a:t>
                      </a:r>
                      <a:endParaRPr lang="en-US" altLang="ko-KR" sz="1600" b="1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18740807"/>
                  </a:ext>
                </a:extLst>
              </a:tr>
              <a:tr h="6998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정보경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로그인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6273046"/>
                  </a:ext>
                </a:extLst>
              </a:tr>
              <a:tr h="6998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양희진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검색 페이지</a:t>
                      </a:r>
                      <a:endParaRPr lang="en-US" altLang="ko-KR" sz="1600" b="1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70985464"/>
                  </a:ext>
                </a:extLst>
              </a:tr>
              <a:tr h="6998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김지선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Pre-loading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페이지</a:t>
                      </a:r>
                      <a:r>
                        <a:rPr lang="en-US" altLang="ko-KR" sz="1600" b="1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메인 슬라이드</a:t>
                      </a:r>
                      <a:endParaRPr lang="en-US" altLang="ko-KR" sz="1600" b="1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9" name="그래픽 98">
            <a:extLst>
              <a:ext uri="{FF2B5EF4-FFF2-40B4-BE49-F238E27FC236}">
                <a16:creationId xmlns:a16="http://schemas.microsoft.com/office/drawing/2014/main" xmlns="" id="{5B63BFCA-250A-8794-3EEE-3E4B309735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122" name="그래픽 121">
            <a:extLst>
              <a:ext uri="{FF2B5EF4-FFF2-40B4-BE49-F238E27FC236}">
                <a16:creationId xmlns:a16="http://schemas.microsoft.com/office/drawing/2014/main" xmlns="" id="{651648DD-586C-CE25-FB11-AE7760A15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804453" y="6126651"/>
            <a:ext cx="109959" cy="10995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45F92146-B07B-C311-EF22-FCD8E1FE76C5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5" name="_x278651016" descr="EMB0000378c3f3d">
              <a:extLst>
                <a:ext uri="{FF2B5EF4-FFF2-40B4-BE49-F238E27FC236}">
                  <a16:creationId xmlns:a16="http://schemas.microsoft.com/office/drawing/2014/main" xmlns="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래픽 23">
              <a:extLst>
                <a:ext uri="{FF2B5EF4-FFF2-40B4-BE49-F238E27FC236}">
                  <a16:creationId xmlns:a16="http://schemas.microsoft.com/office/drawing/2014/main" xmlns="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32" name="그래픽 131">
            <a:extLst>
              <a:ext uri="{FF2B5EF4-FFF2-40B4-BE49-F238E27FC236}">
                <a16:creationId xmlns:a16="http://schemas.microsoft.com/office/drawing/2014/main" xmlns="" id="{B20C9C05-3F32-E0E6-6FA1-5DC1D8FDD44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sp>
        <p:nvSpPr>
          <p:cNvPr id="21" name="직각 삼각형 20">
            <a:extLst>
              <a:ext uri="{FF2B5EF4-FFF2-40B4-BE49-F238E27FC236}">
                <a16:creationId xmlns:a16="http://schemas.microsoft.com/office/drawing/2014/main" xmlns="" id="{A01872FF-161C-69D3-F8F9-899739FC663C}"/>
              </a:ext>
            </a:extLst>
          </p:cNvPr>
          <p:cNvSpPr/>
          <p:nvPr/>
        </p:nvSpPr>
        <p:spPr>
          <a:xfrm flipH="1">
            <a:off x="10498987" y="5013787"/>
            <a:ext cx="1693012" cy="1372939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190" name="그래픽 189">
            <a:extLst>
              <a:ext uri="{FF2B5EF4-FFF2-40B4-BE49-F238E27FC236}">
                <a16:creationId xmlns:a16="http://schemas.microsoft.com/office/drawing/2014/main" xmlns="" id="{57C038B0-EFA2-D18E-D333-33AA86AB745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 rot="2700000">
            <a:off x="11833039" y="5062495"/>
            <a:ext cx="154011" cy="15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9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xmlns="" id="{3B28FD1B-8CAB-173B-64DC-E4F111CE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xmlns="" id="{7C74291E-3267-32F0-7B23-8F0B95B0AF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r="16078" b="36588"/>
          <a:stretch/>
        </p:blipFill>
        <p:spPr>
          <a:xfrm rot="16200000">
            <a:off x="8716891" y="2969799"/>
            <a:ext cx="4528064" cy="2422157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xmlns="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985117FB-7436-83E8-CACF-9CC7B72D927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프로젝트의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사전 기획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과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수행 및 완료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과정으로 나누어서 작성한다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 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xmlns="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77676DE3-7328-57E8-8B39-BD8F02E8E18B}"/>
              </a:ext>
            </a:extLst>
          </p:cNvPr>
          <p:cNvGrpSpPr/>
          <p:nvPr/>
        </p:nvGrpSpPr>
        <p:grpSpPr>
          <a:xfrm>
            <a:off x="10629488" y="6190369"/>
            <a:ext cx="1075644" cy="150807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xmlns="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xmlns="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xmlns="" id="{BEE369A2-7FC3-B36D-85AB-2C2AFAC9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2067"/>
              </p:ext>
            </p:extLst>
          </p:nvPr>
        </p:nvGraphicFramePr>
        <p:xfrm>
          <a:off x="486867" y="2445658"/>
          <a:ext cx="11218265" cy="3557280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494772">
                  <a:extLst>
                    <a:ext uri="{9D8B030D-6E8A-4147-A177-3AD203B41FA5}">
                      <a16:colId xmlns:a16="http://schemas.microsoft.com/office/drawing/2014/main" xmlns="" val="4097100218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xmlns="" val="2200023631"/>
                    </a:ext>
                  </a:extLst>
                </a:gridCol>
                <a:gridCol w="5153025">
                  <a:extLst>
                    <a:ext uri="{9D8B030D-6E8A-4147-A177-3AD203B41FA5}">
                      <a16:colId xmlns:a16="http://schemas.microsoft.com/office/drawing/2014/main" xmlns="" val="1042151021"/>
                    </a:ext>
                  </a:extLst>
                </a:gridCol>
                <a:gridCol w="2246368">
                  <a:extLst>
                    <a:ext uri="{9D8B030D-6E8A-4147-A177-3AD203B41FA5}">
                      <a16:colId xmlns:a16="http://schemas.microsoft.com/office/drawing/2014/main" xmlns="" val="258602572"/>
                    </a:ext>
                  </a:extLst>
                </a:gridCol>
              </a:tblGrid>
              <a:tr h="3828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90769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기획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11/7(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11/15(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프로젝트 기획 및 주제 선정</a:t>
                      </a:r>
                      <a:r>
                        <a:rPr lang="en-US" altLang="ko-KR" sz="1400" b="1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400" b="1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기획안</a:t>
                      </a:r>
                      <a:r>
                        <a:rPr lang="ko-KR" altLang="en-US" sz="1400" b="1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작성</a:t>
                      </a:r>
                      <a:endParaRPr lang="en-US" altLang="ko-KR" sz="1400" b="1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8731959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디자인 작업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11/15(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11/22(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Wireframe </a:t>
                      </a:r>
                      <a:r>
                        <a:rPr kumimoji="0" lang="ko-KR" altLang="en-US" sz="1400" b="1" i="0" u="none" strike="noStrike" kern="1200" cap="none" spc="0" normalizeH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작성 및 최종 디자인 작업</a:t>
                      </a: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레이아웃</a:t>
                      </a:r>
                      <a:r>
                        <a:rPr lang="ko-KR" altLang="en-US" sz="1200" b="1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설정</a:t>
                      </a:r>
                      <a:r>
                        <a:rPr lang="en-US" altLang="ko-KR" sz="1200" b="1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figma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활용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UI</a:t>
                      </a:r>
                      <a:r>
                        <a:rPr lang="en-US" altLang="ko-KR" sz="1200" b="1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기획</a:t>
                      </a:r>
                      <a:endParaRPr kumimoji="0" lang="en-US" altLang="ko-KR" sz="1200" i="0" u="none" strike="noStrike" kern="1200" cap="none" spc="0" normalizeH="0" baseline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22352092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페이지 제작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11/22(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12/4(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400" b="1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데스크탑</a:t>
                      </a:r>
                      <a:r>
                        <a:rPr lang="ko-KR" altLang="en-US" sz="1400" b="1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플랫폼 구현</a:t>
                      </a:r>
                      <a:r>
                        <a:rPr lang="en-US" altLang="ko-KR" sz="1400" b="1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400" b="1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모바일</a:t>
                      </a:r>
                      <a:r>
                        <a:rPr lang="ko-KR" altLang="en-US" sz="1400" b="1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플랫폼 구현</a:t>
                      </a:r>
                      <a:endParaRPr lang="en-US" altLang="ko-KR" sz="14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최적화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오류 수정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0080325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통합 테스트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12/4(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12/6(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400" b="1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모든 페이지 통합 테스트</a:t>
                      </a:r>
                      <a:endParaRPr lang="en-US" altLang="ko-KR" sz="14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18740807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배포</a:t>
                      </a:r>
                      <a:endParaRPr lang="ko-KR" altLang="en-US" sz="1200" b="1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12/6(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최종 데이터 배포</a:t>
                      </a:r>
                      <a:endParaRPr lang="en-US" altLang="ko-KR" sz="1400" b="1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627304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11/7(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12/6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70985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1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xmlns="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1" y="11430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xmlns="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자료조사</a:t>
              </a: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xmlns="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④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모델 평가 및 개선</a:t>
            </a: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xmlns="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xmlns="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5267" y="2047012"/>
            <a:ext cx="5021467" cy="481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5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xmlns="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 smtClean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Pre-loading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xmlns="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②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모델 개요</a:t>
            </a: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xmlns="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xmlns="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934" y="2636912"/>
            <a:ext cx="7191032" cy="357283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298834" y="2546176"/>
            <a:ext cx="3399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로그인 전 서비스를 미리 안내하는 페이지 작업</a:t>
            </a:r>
            <a:endParaRPr lang="en-US" altLang="ko-KR" sz="16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4166" y="3590081"/>
            <a:ext cx="2684911" cy="213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6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xmlns="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1" y="7968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xmlns="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 smtClean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로그인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xmlns="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②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모델 개요</a:t>
            </a: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xmlns="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xmlns="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19" y="2081811"/>
            <a:ext cx="3869100" cy="463705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700861" y="3284984"/>
            <a:ext cx="32011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1. </a:t>
            </a:r>
            <a:r>
              <a:rPr lang="ko-KR" altLang="en-US" sz="1600" dirty="0" err="1" smtClean="0"/>
              <a:t>이메일과</a:t>
            </a:r>
            <a:r>
              <a:rPr lang="ko-KR" altLang="en-US" sz="1600" dirty="0" smtClean="0"/>
              <a:t> 비밀번호 입력으로 로그인 구현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2. </a:t>
            </a:r>
            <a:r>
              <a:rPr lang="ko-KR" altLang="en-US" sz="1600" dirty="0" smtClean="0"/>
              <a:t>로그인 안된 페이지들은 </a:t>
            </a:r>
            <a:r>
              <a:rPr lang="en-US" altLang="ko-KR" sz="1600" dirty="0" err="1" smtClean="0"/>
              <a:t>ProtectedPage</a:t>
            </a:r>
            <a:r>
              <a:rPr lang="ko-KR" altLang="en-US" sz="1600" dirty="0" smtClean="0"/>
              <a:t>를 통해 </a:t>
            </a:r>
            <a:r>
              <a:rPr lang="en-US" altLang="ko-KR" sz="1600" dirty="0" smtClean="0"/>
              <a:t>Pre-loading</a:t>
            </a:r>
            <a:r>
              <a:rPr lang="ko-KR" altLang="en-US" sz="1600" dirty="0" smtClean="0"/>
              <a:t>화면으로 가도록 설정</a:t>
            </a:r>
            <a:endParaRPr lang="ko-KR" altLang="en-US" sz="16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8979" y="2115229"/>
            <a:ext cx="3671879" cy="46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1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xmlns="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1" y="7968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xmlns="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 smtClean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메인 페이지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xmlns="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②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모델 개요</a:t>
            </a: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xmlns="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xmlns="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t="2756" r="-224" b="35038"/>
          <a:stretch/>
        </p:blipFill>
        <p:spPr>
          <a:xfrm>
            <a:off x="2057087" y="2087206"/>
            <a:ext cx="4267513" cy="458624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196278" y="2842312"/>
            <a:ext cx="42643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600" dirty="0" smtClean="0"/>
              <a:t>react-query</a:t>
            </a:r>
            <a:r>
              <a:rPr lang="ko-KR" altLang="en-US" sz="1600" dirty="0" smtClean="0"/>
              <a:t>를 써서 </a:t>
            </a:r>
            <a:r>
              <a:rPr lang="en-US" altLang="ko-KR" sz="1600" dirty="0" smtClean="0"/>
              <a:t>TMDB </a:t>
            </a:r>
            <a:r>
              <a:rPr lang="ko-KR" altLang="en-US" sz="1600" dirty="0" smtClean="0"/>
              <a:t>영화데이터 제공 사이트에서 영화정보를 가져옴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2. </a:t>
            </a:r>
            <a:r>
              <a:rPr lang="ko-KR" altLang="en-US" sz="1600" dirty="0" smtClean="0"/>
              <a:t>로그인 안된 페이지들은 </a:t>
            </a:r>
            <a:r>
              <a:rPr lang="en-US" altLang="ko-KR" sz="1600" dirty="0" err="1" smtClean="0"/>
              <a:t>ProtectedPage</a:t>
            </a:r>
            <a:r>
              <a:rPr lang="ko-KR" altLang="en-US" sz="1600" dirty="0" smtClean="0"/>
              <a:t>를 통해 </a:t>
            </a:r>
            <a:r>
              <a:rPr lang="en-US" altLang="ko-KR" sz="1600" dirty="0" smtClean="0"/>
              <a:t>Pre-loading</a:t>
            </a:r>
            <a:r>
              <a:rPr lang="ko-KR" altLang="en-US" sz="1600" dirty="0" smtClean="0"/>
              <a:t>화면으로 가도록 설정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3. </a:t>
            </a:r>
            <a:r>
              <a:rPr lang="en-US" altLang="ko-KR" sz="1600" dirty="0" err="1" smtClean="0"/>
              <a:t>Swiper</a:t>
            </a:r>
            <a:r>
              <a:rPr lang="ko-KR" altLang="en-US" sz="1600" dirty="0" smtClean="0"/>
              <a:t>를 써서 슬라이드 구현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6627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601</Words>
  <Application>Microsoft Office PowerPoint</Application>
  <PresentationFormat>와이드스크린</PresentationFormat>
  <Paragraphs>158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Pretendard SemiBold</vt:lpstr>
      <vt:lpstr>맑은 고딕</vt:lpstr>
      <vt:lpstr>맑은 고딕 Semilight</vt:lpstr>
      <vt:lpstr>세방고딕 Bold</vt:lpstr>
      <vt:lpstr>세방고딕 Regular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김준영</dc:creator>
  <cp:lastModifiedBy>EZEN</cp:lastModifiedBy>
  <cp:revision>88</cp:revision>
  <dcterms:created xsi:type="dcterms:W3CDTF">2023-12-20T03:00:25Z</dcterms:created>
  <dcterms:modified xsi:type="dcterms:W3CDTF">2024-12-09T10:45:50Z</dcterms:modified>
</cp:coreProperties>
</file>